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7"/>
  </p:notesMasterIdLst>
  <p:sldIdLst>
    <p:sldId id="256" r:id="rId2"/>
    <p:sldId id="261" r:id="rId3"/>
    <p:sldId id="262" r:id="rId4"/>
    <p:sldId id="306" r:id="rId5"/>
    <p:sldId id="295" r:id="rId6"/>
    <p:sldId id="291" r:id="rId7"/>
    <p:sldId id="279" r:id="rId8"/>
    <p:sldId id="281" r:id="rId9"/>
    <p:sldId id="282" r:id="rId10"/>
    <p:sldId id="297" r:id="rId11"/>
    <p:sldId id="296" r:id="rId12"/>
    <p:sldId id="283" r:id="rId13"/>
    <p:sldId id="298" r:id="rId14"/>
    <p:sldId id="292" r:id="rId15"/>
    <p:sldId id="293" r:id="rId16"/>
    <p:sldId id="299" r:id="rId17"/>
    <p:sldId id="300" r:id="rId18"/>
    <p:sldId id="284" r:id="rId19"/>
    <p:sldId id="301" r:id="rId20"/>
    <p:sldId id="302" r:id="rId21"/>
    <p:sldId id="303" r:id="rId22"/>
    <p:sldId id="304" r:id="rId23"/>
    <p:sldId id="290" r:id="rId24"/>
    <p:sldId id="305" r:id="rId25"/>
    <p:sldId id="276" r:id="rId26"/>
  </p:sldIdLst>
  <p:sldSz cx="9144000" cy="5143500" type="screen16x9"/>
  <p:notesSz cx="6858000" cy="9144000"/>
  <p:embeddedFontLst>
    <p:embeddedFont>
      <p:font typeface="Abel" panose="020B0604020202020204" charset="0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IBM Plex Sans" panose="020B0604020202020204" charset="0"/>
      <p:regular r:id="rId33"/>
      <p:bold r:id="rId34"/>
      <p:italic r:id="rId35"/>
      <p:boldItalic r:id="rId36"/>
    </p:embeddedFont>
    <p:embeddedFont>
      <p:font typeface="Segoe UI Emoji" panose="020B0502040204020203" pitchFamily="34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80">
          <p15:clr>
            <a:srgbClr val="747775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5DB"/>
    <a:srgbClr val="757DA1"/>
    <a:srgbClr val="000000"/>
    <a:srgbClr val="FFFFFF"/>
    <a:srgbClr val="BEC2CF"/>
    <a:srgbClr val="C7CCD5"/>
    <a:srgbClr val="76BE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4C8400-7C12-4A59-9542-74E631310A5F}">
  <a:tblStyle styleId="{174C8400-7C12-4A59-9542-74E631310A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EDA773B-7F49-4220-A03A-56980C4BCDE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600" y="56"/>
      </p:cViewPr>
      <p:guideLst>
        <p:guide orient="horz" pos="68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1763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0044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5649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1162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37382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3936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34358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73934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79476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036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13ce2af5b7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13ce2af5b7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36128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5988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9888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49471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22e655da503_0_22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22e655da503_0_22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8664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4587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4052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681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6550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2e655da503_0_2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2e655da503_0_21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5138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422713" y="413669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361775" y="-1006806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2375" y="-331550"/>
            <a:ext cx="8855550" cy="3643200"/>
            <a:chOff x="722375" y="-331550"/>
            <a:chExt cx="8855550" cy="3643200"/>
          </a:xfrm>
        </p:grpSpPr>
        <p:sp>
          <p:nvSpPr>
            <p:cNvPr id="12" name="Google Shape;12;p2"/>
            <p:cNvSpPr/>
            <p:nvPr/>
          </p:nvSpPr>
          <p:spPr>
            <a:xfrm>
              <a:off x="722375" y="-331550"/>
              <a:ext cx="899700" cy="8997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879575" y="22150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040125" y="1773850"/>
              <a:ext cx="1537800" cy="15378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16875" y="-3315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66225" y="19116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Google Shape;17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834123"/>
            <a:ext cx="9144003" cy="41523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2"/>
          <p:cNvGrpSpPr/>
          <p:nvPr/>
        </p:nvGrpSpPr>
        <p:grpSpPr>
          <a:xfrm>
            <a:off x="261425" y="1395525"/>
            <a:ext cx="257100" cy="3465800"/>
            <a:chOff x="261425" y="1395525"/>
            <a:chExt cx="257100" cy="3465800"/>
          </a:xfrm>
        </p:grpSpPr>
        <p:sp>
          <p:nvSpPr>
            <p:cNvPr id="19" name="Google Shape;19;p2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1842038" y="2681073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8709675" y="670900"/>
            <a:ext cx="257100" cy="3465800"/>
            <a:chOff x="261425" y="1395525"/>
            <a:chExt cx="257100" cy="3465800"/>
          </a:xfrm>
        </p:grpSpPr>
        <p:sp>
          <p:nvSpPr>
            <p:cNvPr id="23" name="Google Shape;23;p2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518525" y="2217525"/>
            <a:ext cx="257100" cy="1821800"/>
            <a:chOff x="829225" y="2863075"/>
            <a:chExt cx="257100" cy="1821800"/>
          </a:xfrm>
        </p:grpSpPr>
        <p:sp>
          <p:nvSpPr>
            <p:cNvPr id="26" name="Google Shape;26;p2"/>
            <p:cNvSpPr/>
            <p:nvPr/>
          </p:nvSpPr>
          <p:spPr>
            <a:xfrm>
              <a:off x="949075" y="2984475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2"/>
          <p:cNvSpPr txBox="1">
            <a:spLocks noGrp="1"/>
          </p:cNvSpPr>
          <p:nvPr>
            <p:ph type="ctrTitle"/>
          </p:nvPr>
        </p:nvSpPr>
        <p:spPr>
          <a:xfrm>
            <a:off x="1179425" y="1079500"/>
            <a:ext cx="6785100" cy="17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ubTitle" idx="1"/>
          </p:nvPr>
        </p:nvSpPr>
        <p:spPr>
          <a:xfrm>
            <a:off x="1179450" y="2834125"/>
            <a:ext cx="67851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23"/>
          <p:cNvSpPr/>
          <p:nvPr/>
        </p:nvSpPr>
        <p:spPr>
          <a:xfrm>
            <a:off x="449463" y="2811786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23"/>
          <p:cNvSpPr/>
          <p:nvPr/>
        </p:nvSpPr>
        <p:spPr>
          <a:xfrm>
            <a:off x="6442838" y="313439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5" name="Google Shape;71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740185"/>
            <a:ext cx="9144003" cy="41523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23"/>
          <p:cNvGrpSpPr/>
          <p:nvPr/>
        </p:nvGrpSpPr>
        <p:grpSpPr>
          <a:xfrm>
            <a:off x="-315150" y="-504275"/>
            <a:ext cx="9505675" cy="3082650"/>
            <a:chOff x="446825" y="-331550"/>
            <a:chExt cx="9505675" cy="3082650"/>
          </a:xfrm>
        </p:grpSpPr>
        <p:sp>
          <p:nvSpPr>
            <p:cNvPr id="717" name="Google Shape;717;p23"/>
            <p:cNvSpPr/>
            <p:nvPr/>
          </p:nvSpPr>
          <p:spPr>
            <a:xfrm>
              <a:off x="1551425" y="304675"/>
              <a:ext cx="899700" cy="8997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3"/>
            <p:cNvSpPr/>
            <p:nvPr/>
          </p:nvSpPr>
          <p:spPr>
            <a:xfrm>
              <a:off x="6168250" y="2200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8414700" y="1213300"/>
              <a:ext cx="1537800" cy="15378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3"/>
            <p:cNvSpPr/>
            <p:nvPr/>
          </p:nvSpPr>
          <p:spPr>
            <a:xfrm>
              <a:off x="8316875" y="-3315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3"/>
            <p:cNvSpPr/>
            <p:nvPr/>
          </p:nvSpPr>
          <p:spPr>
            <a:xfrm>
              <a:off x="446825" y="12541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" name="Google Shape;722;p23"/>
          <p:cNvGrpSpPr/>
          <p:nvPr/>
        </p:nvGrpSpPr>
        <p:grpSpPr>
          <a:xfrm>
            <a:off x="368975" y="2242788"/>
            <a:ext cx="257100" cy="1832375"/>
            <a:chOff x="1365450" y="3205275"/>
            <a:chExt cx="257100" cy="1832375"/>
          </a:xfrm>
        </p:grpSpPr>
        <p:sp>
          <p:nvSpPr>
            <p:cNvPr id="723" name="Google Shape;723;p23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3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" name="Google Shape;725;p23"/>
          <p:cNvGrpSpPr/>
          <p:nvPr/>
        </p:nvGrpSpPr>
        <p:grpSpPr>
          <a:xfrm>
            <a:off x="8709675" y="670900"/>
            <a:ext cx="257100" cy="3465800"/>
            <a:chOff x="261425" y="1395525"/>
            <a:chExt cx="257100" cy="3465800"/>
          </a:xfrm>
        </p:grpSpPr>
        <p:sp>
          <p:nvSpPr>
            <p:cNvPr id="726" name="Google Shape;726;p23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" name="Google Shape;728;p23"/>
          <p:cNvGrpSpPr/>
          <p:nvPr/>
        </p:nvGrpSpPr>
        <p:grpSpPr>
          <a:xfrm>
            <a:off x="8490463" y="3222763"/>
            <a:ext cx="257100" cy="1832375"/>
            <a:chOff x="1365450" y="3205275"/>
            <a:chExt cx="257100" cy="1832375"/>
          </a:xfrm>
        </p:grpSpPr>
        <p:sp>
          <p:nvSpPr>
            <p:cNvPr id="729" name="Google Shape;729;p23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" name="Google Shape;731;p23"/>
          <p:cNvGrpSpPr/>
          <p:nvPr/>
        </p:nvGrpSpPr>
        <p:grpSpPr>
          <a:xfrm>
            <a:off x="786638" y="979400"/>
            <a:ext cx="257100" cy="3465800"/>
            <a:chOff x="261425" y="1395525"/>
            <a:chExt cx="257100" cy="3465800"/>
          </a:xfrm>
        </p:grpSpPr>
        <p:sp>
          <p:nvSpPr>
            <p:cNvPr id="732" name="Google Shape;732;p23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" name="Google Shape;734;p23"/>
          <p:cNvGrpSpPr/>
          <p:nvPr/>
        </p:nvGrpSpPr>
        <p:grpSpPr>
          <a:xfrm>
            <a:off x="8096450" y="2153763"/>
            <a:ext cx="257100" cy="1832375"/>
            <a:chOff x="1365450" y="3205275"/>
            <a:chExt cx="257100" cy="1832375"/>
          </a:xfrm>
        </p:grpSpPr>
        <p:sp>
          <p:nvSpPr>
            <p:cNvPr id="735" name="Google Shape;735;p23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23"/>
          <p:cNvGrpSpPr/>
          <p:nvPr/>
        </p:nvGrpSpPr>
        <p:grpSpPr>
          <a:xfrm>
            <a:off x="111875" y="979388"/>
            <a:ext cx="257100" cy="1832375"/>
            <a:chOff x="1365450" y="3205275"/>
            <a:chExt cx="257100" cy="1832375"/>
          </a:xfrm>
        </p:grpSpPr>
        <p:sp>
          <p:nvSpPr>
            <p:cNvPr id="738" name="Google Shape;738;p23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23"/>
          <p:cNvGrpSpPr/>
          <p:nvPr/>
        </p:nvGrpSpPr>
        <p:grpSpPr>
          <a:xfrm>
            <a:off x="7253375" y="4176913"/>
            <a:ext cx="257100" cy="1832375"/>
            <a:chOff x="1365450" y="3205275"/>
            <a:chExt cx="257100" cy="1832375"/>
          </a:xfrm>
        </p:grpSpPr>
        <p:sp>
          <p:nvSpPr>
            <p:cNvPr id="741" name="Google Shape;741;p23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3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23"/>
          <p:cNvGrpSpPr/>
          <p:nvPr/>
        </p:nvGrpSpPr>
        <p:grpSpPr>
          <a:xfrm>
            <a:off x="1137000" y="3866638"/>
            <a:ext cx="257100" cy="1832375"/>
            <a:chOff x="1365450" y="3205275"/>
            <a:chExt cx="257100" cy="1832375"/>
          </a:xfrm>
        </p:grpSpPr>
        <p:sp>
          <p:nvSpPr>
            <p:cNvPr id="744" name="Google Shape;744;p23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23"/>
          <p:cNvGrpSpPr/>
          <p:nvPr/>
        </p:nvGrpSpPr>
        <p:grpSpPr>
          <a:xfrm>
            <a:off x="6755400" y="4603988"/>
            <a:ext cx="257100" cy="1832375"/>
            <a:chOff x="1365450" y="3205275"/>
            <a:chExt cx="257100" cy="1832375"/>
          </a:xfrm>
        </p:grpSpPr>
        <p:sp>
          <p:nvSpPr>
            <p:cNvPr id="747" name="Google Shape;747;p23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23"/>
          <p:cNvSpPr/>
          <p:nvPr/>
        </p:nvSpPr>
        <p:spPr>
          <a:xfrm>
            <a:off x="1867038" y="-1372806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7_1_1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24"/>
          <p:cNvSpPr/>
          <p:nvPr/>
        </p:nvSpPr>
        <p:spPr>
          <a:xfrm>
            <a:off x="-234062" y="350209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24"/>
          <p:cNvSpPr/>
          <p:nvPr/>
        </p:nvSpPr>
        <p:spPr>
          <a:xfrm>
            <a:off x="5427263" y="328094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3" name="Google Shape;75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3194623"/>
            <a:ext cx="9144003" cy="41523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4" name="Google Shape;754;p24"/>
          <p:cNvGrpSpPr/>
          <p:nvPr/>
        </p:nvGrpSpPr>
        <p:grpSpPr>
          <a:xfrm flipH="1">
            <a:off x="-315150" y="-504275"/>
            <a:ext cx="9505675" cy="3082650"/>
            <a:chOff x="446825" y="-331550"/>
            <a:chExt cx="9505675" cy="3082650"/>
          </a:xfrm>
        </p:grpSpPr>
        <p:sp>
          <p:nvSpPr>
            <p:cNvPr id="755" name="Google Shape;755;p24"/>
            <p:cNvSpPr/>
            <p:nvPr/>
          </p:nvSpPr>
          <p:spPr>
            <a:xfrm>
              <a:off x="1551425" y="304675"/>
              <a:ext cx="899700" cy="8997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4"/>
            <p:cNvSpPr/>
            <p:nvPr/>
          </p:nvSpPr>
          <p:spPr>
            <a:xfrm>
              <a:off x="6168250" y="2200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4"/>
            <p:cNvSpPr/>
            <p:nvPr/>
          </p:nvSpPr>
          <p:spPr>
            <a:xfrm>
              <a:off x="8414700" y="1213300"/>
              <a:ext cx="1537800" cy="15378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4"/>
            <p:cNvSpPr/>
            <p:nvPr/>
          </p:nvSpPr>
          <p:spPr>
            <a:xfrm>
              <a:off x="8316875" y="-3315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4"/>
            <p:cNvSpPr/>
            <p:nvPr/>
          </p:nvSpPr>
          <p:spPr>
            <a:xfrm>
              <a:off x="446825" y="12541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24"/>
          <p:cNvGrpSpPr/>
          <p:nvPr/>
        </p:nvGrpSpPr>
        <p:grpSpPr>
          <a:xfrm>
            <a:off x="368975" y="2900138"/>
            <a:ext cx="257100" cy="1832375"/>
            <a:chOff x="1365450" y="3205275"/>
            <a:chExt cx="257100" cy="1832375"/>
          </a:xfrm>
        </p:grpSpPr>
        <p:sp>
          <p:nvSpPr>
            <p:cNvPr id="761" name="Google Shape;761;p24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4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4"/>
          <p:cNvGrpSpPr/>
          <p:nvPr/>
        </p:nvGrpSpPr>
        <p:grpSpPr>
          <a:xfrm>
            <a:off x="8709675" y="670900"/>
            <a:ext cx="257100" cy="3465800"/>
            <a:chOff x="261425" y="1395525"/>
            <a:chExt cx="257100" cy="3465800"/>
          </a:xfrm>
        </p:grpSpPr>
        <p:sp>
          <p:nvSpPr>
            <p:cNvPr id="764" name="Google Shape;764;p24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4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4"/>
          <p:cNvGrpSpPr/>
          <p:nvPr/>
        </p:nvGrpSpPr>
        <p:grpSpPr>
          <a:xfrm>
            <a:off x="8421613" y="2578375"/>
            <a:ext cx="257100" cy="1832375"/>
            <a:chOff x="1365450" y="3205275"/>
            <a:chExt cx="257100" cy="1832375"/>
          </a:xfrm>
        </p:grpSpPr>
        <p:sp>
          <p:nvSpPr>
            <p:cNvPr id="767" name="Google Shape;767;p24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4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4"/>
          <p:cNvGrpSpPr/>
          <p:nvPr/>
        </p:nvGrpSpPr>
        <p:grpSpPr>
          <a:xfrm>
            <a:off x="786638" y="1610375"/>
            <a:ext cx="257100" cy="3465800"/>
            <a:chOff x="261425" y="1395525"/>
            <a:chExt cx="257100" cy="3465800"/>
          </a:xfrm>
        </p:grpSpPr>
        <p:sp>
          <p:nvSpPr>
            <p:cNvPr id="770" name="Google Shape;770;p24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4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24"/>
          <p:cNvGrpSpPr/>
          <p:nvPr/>
        </p:nvGrpSpPr>
        <p:grpSpPr>
          <a:xfrm>
            <a:off x="7881750" y="4136688"/>
            <a:ext cx="257100" cy="1832375"/>
            <a:chOff x="1365450" y="3205275"/>
            <a:chExt cx="257100" cy="1832375"/>
          </a:xfrm>
        </p:grpSpPr>
        <p:sp>
          <p:nvSpPr>
            <p:cNvPr id="773" name="Google Shape;773;p24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4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24"/>
          <p:cNvGrpSpPr/>
          <p:nvPr/>
        </p:nvGrpSpPr>
        <p:grpSpPr>
          <a:xfrm>
            <a:off x="111875" y="2682738"/>
            <a:ext cx="257100" cy="1832375"/>
            <a:chOff x="1365450" y="3205275"/>
            <a:chExt cx="257100" cy="1832375"/>
          </a:xfrm>
        </p:grpSpPr>
        <p:sp>
          <p:nvSpPr>
            <p:cNvPr id="776" name="Google Shape;776;p24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4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" name="Google Shape;778;p24"/>
          <p:cNvGrpSpPr/>
          <p:nvPr/>
        </p:nvGrpSpPr>
        <p:grpSpPr>
          <a:xfrm>
            <a:off x="7508250" y="3687800"/>
            <a:ext cx="257100" cy="1832375"/>
            <a:chOff x="1365450" y="3205275"/>
            <a:chExt cx="257100" cy="1832375"/>
          </a:xfrm>
        </p:grpSpPr>
        <p:sp>
          <p:nvSpPr>
            <p:cNvPr id="779" name="Google Shape;779;p24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4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24"/>
          <p:cNvGrpSpPr/>
          <p:nvPr/>
        </p:nvGrpSpPr>
        <p:grpSpPr>
          <a:xfrm>
            <a:off x="1365075" y="4064638"/>
            <a:ext cx="257100" cy="1832375"/>
            <a:chOff x="1365450" y="3205275"/>
            <a:chExt cx="257100" cy="1832375"/>
          </a:xfrm>
        </p:grpSpPr>
        <p:sp>
          <p:nvSpPr>
            <p:cNvPr id="782" name="Google Shape;782;p24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4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" name="Google Shape;784;p24"/>
          <p:cNvGrpSpPr/>
          <p:nvPr/>
        </p:nvGrpSpPr>
        <p:grpSpPr>
          <a:xfrm>
            <a:off x="6540750" y="3799563"/>
            <a:ext cx="257100" cy="1832375"/>
            <a:chOff x="1365450" y="3205275"/>
            <a:chExt cx="257100" cy="1832375"/>
          </a:xfrm>
        </p:grpSpPr>
        <p:sp>
          <p:nvSpPr>
            <p:cNvPr id="785" name="Google Shape;785;p24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4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24"/>
          <p:cNvSpPr/>
          <p:nvPr/>
        </p:nvSpPr>
        <p:spPr>
          <a:xfrm>
            <a:off x="4499363" y="-1180581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13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451913" y="2970523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4"/>
          <p:cNvSpPr/>
          <p:nvPr/>
        </p:nvSpPr>
        <p:spPr>
          <a:xfrm>
            <a:off x="6422713" y="413669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4"/>
          <p:cNvSpPr/>
          <p:nvPr/>
        </p:nvSpPr>
        <p:spPr>
          <a:xfrm>
            <a:off x="6361775" y="-1006806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4"/>
          <p:cNvGrpSpPr/>
          <p:nvPr/>
        </p:nvGrpSpPr>
        <p:grpSpPr>
          <a:xfrm>
            <a:off x="90850" y="1368100"/>
            <a:ext cx="257100" cy="3465800"/>
            <a:chOff x="261425" y="1395525"/>
            <a:chExt cx="257100" cy="3465800"/>
          </a:xfrm>
        </p:grpSpPr>
        <p:sp>
          <p:nvSpPr>
            <p:cNvPr id="59" name="Google Shape;59;p4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4"/>
          <p:cNvGrpSpPr/>
          <p:nvPr/>
        </p:nvGrpSpPr>
        <p:grpSpPr>
          <a:xfrm>
            <a:off x="517625" y="3157825"/>
            <a:ext cx="257100" cy="1821800"/>
            <a:chOff x="829225" y="2863075"/>
            <a:chExt cx="257100" cy="1821800"/>
          </a:xfrm>
        </p:grpSpPr>
        <p:sp>
          <p:nvSpPr>
            <p:cNvPr id="62" name="Google Shape;62;p4"/>
            <p:cNvSpPr/>
            <p:nvPr/>
          </p:nvSpPr>
          <p:spPr>
            <a:xfrm>
              <a:off x="949075" y="2984475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4"/>
          <p:cNvGrpSpPr/>
          <p:nvPr/>
        </p:nvGrpSpPr>
        <p:grpSpPr>
          <a:xfrm>
            <a:off x="230225" y="-331550"/>
            <a:ext cx="9347700" cy="3643200"/>
            <a:chOff x="230225" y="-331550"/>
            <a:chExt cx="9347700" cy="3643200"/>
          </a:xfrm>
        </p:grpSpPr>
        <p:sp>
          <p:nvSpPr>
            <p:cNvPr id="65" name="Google Shape;65;p4"/>
            <p:cNvSpPr/>
            <p:nvPr/>
          </p:nvSpPr>
          <p:spPr>
            <a:xfrm>
              <a:off x="722375" y="-331550"/>
              <a:ext cx="899700" cy="8997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4879575" y="22150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8040125" y="1773850"/>
              <a:ext cx="1537800" cy="15378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8316875" y="-3315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230225" y="17738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347950" y="2190100"/>
            <a:ext cx="257100" cy="1821800"/>
            <a:chOff x="829225" y="2863075"/>
            <a:chExt cx="257100" cy="1821800"/>
          </a:xfrm>
        </p:grpSpPr>
        <p:sp>
          <p:nvSpPr>
            <p:cNvPr id="71" name="Google Shape;71;p4"/>
            <p:cNvSpPr/>
            <p:nvPr/>
          </p:nvSpPr>
          <p:spPr>
            <a:xfrm>
              <a:off x="949075" y="2984475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709675" y="670900"/>
            <a:ext cx="257100" cy="3465800"/>
            <a:chOff x="261425" y="1395525"/>
            <a:chExt cx="257100" cy="3465800"/>
          </a:xfrm>
        </p:grpSpPr>
        <p:sp>
          <p:nvSpPr>
            <p:cNvPr id="74" name="Google Shape;74;p4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76;p4"/>
          <p:cNvGrpSpPr/>
          <p:nvPr/>
        </p:nvGrpSpPr>
        <p:grpSpPr>
          <a:xfrm>
            <a:off x="8538888" y="2548700"/>
            <a:ext cx="257100" cy="1832375"/>
            <a:chOff x="1365450" y="3205275"/>
            <a:chExt cx="257100" cy="1832375"/>
          </a:xfrm>
        </p:grpSpPr>
        <p:sp>
          <p:nvSpPr>
            <p:cNvPr id="77" name="Google Shape;77;p4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4"/>
          <p:cNvSpPr/>
          <p:nvPr/>
        </p:nvSpPr>
        <p:spPr>
          <a:xfrm>
            <a:off x="6422725" y="-225381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pic>
        <p:nvPicPr>
          <p:cNvPr id="82" name="Google Shape;8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291323"/>
            <a:ext cx="9144003" cy="41523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5"/>
          <p:cNvGrpSpPr/>
          <p:nvPr/>
        </p:nvGrpSpPr>
        <p:grpSpPr>
          <a:xfrm flipH="1">
            <a:off x="208175" y="2257775"/>
            <a:ext cx="257100" cy="3465800"/>
            <a:chOff x="261425" y="1395525"/>
            <a:chExt cx="257100" cy="3465800"/>
          </a:xfrm>
        </p:grpSpPr>
        <p:sp>
          <p:nvSpPr>
            <p:cNvPr id="84" name="Google Shape;84;p5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5"/>
          <p:cNvGrpSpPr/>
          <p:nvPr/>
        </p:nvGrpSpPr>
        <p:grpSpPr>
          <a:xfrm flipH="1">
            <a:off x="465263" y="1071875"/>
            <a:ext cx="257100" cy="1832375"/>
            <a:chOff x="1365450" y="3205275"/>
            <a:chExt cx="257100" cy="1832375"/>
          </a:xfrm>
        </p:grpSpPr>
        <p:sp>
          <p:nvSpPr>
            <p:cNvPr id="87" name="Google Shape;87;p5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5"/>
          <p:cNvGrpSpPr/>
          <p:nvPr/>
        </p:nvGrpSpPr>
        <p:grpSpPr>
          <a:xfrm flipH="1">
            <a:off x="8619600" y="1025125"/>
            <a:ext cx="257100" cy="3465800"/>
            <a:chOff x="261425" y="1395525"/>
            <a:chExt cx="257100" cy="3465800"/>
          </a:xfrm>
        </p:grpSpPr>
        <p:sp>
          <p:nvSpPr>
            <p:cNvPr id="90" name="Google Shape;90;p5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5"/>
          <p:cNvGrpSpPr/>
          <p:nvPr/>
        </p:nvGrpSpPr>
        <p:grpSpPr>
          <a:xfrm flipH="1">
            <a:off x="8840413" y="3102950"/>
            <a:ext cx="257100" cy="1832375"/>
            <a:chOff x="1365450" y="3205275"/>
            <a:chExt cx="257100" cy="1832375"/>
          </a:xfrm>
        </p:grpSpPr>
        <p:sp>
          <p:nvSpPr>
            <p:cNvPr id="93" name="Google Shape;93;p5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5"/>
          <p:cNvGrpSpPr/>
          <p:nvPr/>
        </p:nvGrpSpPr>
        <p:grpSpPr>
          <a:xfrm flipH="1">
            <a:off x="7173538" y="4132475"/>
            <a:ext cx="257100" cy="1832375"/>
            <a:chOff x="1365450" y="3205275"/>
            <a:chExt cx="257100" cy="1832375"/>
          </a:xfrm>
        </p:grpSpPr>
        <p:sp>
          <p:nvSpPr>
            <p:cNvPr id="96" name="Google Shape;96;p5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98;p5"/>
          <p:cNvGrpSpPr/>
          <p:nvPr/>
        </p:nvGrpSpPr>
        <p:grpSpPr>
          <a:xfrm flipH="1">
            <a:off x="4491113" y="3754275"/>
            <a:ext cx="257100" cy="1832375"/>
            <a:chOff x="1365450" y="3205275"/>
            <a:chExt cx="257100" cy="1832375"/>
          </a:xfrm>
        </p:grpSpPr>
        <p:sp>
          <p:nvSpPr>
            <p:cNvPr id="99" name="Google Shape;99;p5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5"/>
          <p:cNvGrpSpPr/>
          <p:nvPr/>
        </p:nvGrpSpPr>
        <p:grpSpPr>
          <a:xfrm flipH="1">
            <a:off x="3566638" y="4531675"/>
            <a:ext cx="257100" cy="1832375"/>
            <a:chOff x="1365450" y="3205275"/>
            <a:chExt cx="257100" cy="1832375"/>
          </a:xfrm>
        </p:grpSpPr>
        <p:sp>
          <p:nvSpPr>
            <p:cNvPr id="102" name="Google Shape;102;p5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5"/>
          <p:cNvSpPr/>
          <p:nvPr/>
        </p:nvSpPr>
        <p:spPr>
          <a:xfrm>
            <a:off x="1253838" y="391094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6972288" y="3674973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914150" y="-1296706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5"/>
          <p:cNvGrpSpPr/>
          <p:nvPr/>
        </p:nvGrpSpPr>
        <p:grpSpPr>
          <a:xfrm>
            <a:off x="0" y="-373850"/>
            <a:ext cx="8855550" cy="3685500"/>
            <a:chOff x="722375" y="-373850"/>
            <a:chExt cx="8855550" cy="3685500"/>
          </a:xfrm>
        </p:grpSpPr>
        <p:sp>
          <p:nvSpPr>
            <p:cNvPr id="108" name="Google Shape;108;p5"/>
            <p:cNvSpPr/>
            <p:nvPr/>
          </p:nvSpPr>
          <p:spPr>
            <a:xfrm>
              <a:off x="722375" y="-331550"/>
              <a:ext cx="899700" cy="8997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4658000" y="-3738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8040125" y="1773850"/>
              <a:ext cx="1537800" cy="15378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8316875" y="-3315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1166225" y="19116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5"/>
          <p:cNvSpPr/>
          <p:nvPr/>
        </p:nvSpPr>
        <p:spPr>
          <a:xfrm>
            <a:off x="1564838" y="2967750"/>
            <a:ext cx="2722500" cy="2240700"/>
          </a:xfrm>
          <a:prstGeom prst="ellipse">
            <a:avLst/>
          </a:prstGeom>
          <a:gradFill>
            <a:gsLst>
              <a:gs pos="0">
                <a:srgbClr val="131F63">
                  <a:alpha val="2520"/>
                </a:srgbClr>
              </a:gs>
              <a:gs pos="74000">
                <a:srgbClr val="131F63">
                  <a:alpha val="0"/>
                  <a:alpha val="2520"/>
                </a:srgbClr>
              </a:gs>
              <a:gs pos="100000">
                <a:srgbClr val="131F63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1"/>
          </p:nvPr>
        </p:nvSpPr>
        <p:spPr>
          <a:xfrm>
            <a:off x="1063563" y="2670927"/>
            <a:ext cx="3128400" cy="12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ubTitle" idx="2"/>
          </p:nvPr>
        </p:nvSpPr>
        <p:spPr>
          <a:xfrm>
            <a:off x="4951988" y="2670927"/>
            <a:ext cx="3128400" cy="12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3"/>
          </p:nvPr>
        </p:nvSpPr>
        <p:spPr>
          <a:xfrm>
            <a:off x="1063563" y="2257775"/>
            <a:ext cx="3128400" cy="5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subTitle" idx="4"/>
          </p:nvPr>
        </p:nvSpPr>
        <p:spPr>
          <a:xfrm>
            <a:off x="4951988" y="2257775"/>
            <a:ext cx="3128400" cy="5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6435598" y="2967750"/>
            <a:ext cx="2441100" cy="2009100"/>
          </a:xfrm>
          <a:prstGeom prst="ellipse">
            <a:avLst/>
          </a:prstGeom>
          <a:gradFill>
            <a:gsLst>
              <a:gs pos="0">
                <a:srgbClr val="131F63">
                  <a:alpha val="2520"/>
                </a:srgbClr>
              </a:gs>
              <a:gs pos="74000">
                <a:srgbClr val="131F63">
                  <a:alpha val="0"/>
                  <a:alpha val="2520"/>
                </a:srgbClr>
              </a:gs>
              <a:gs pos="100000">
                <a:srgbClr val="131F63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"/>
          <p:cNvSpPr txBox="1">
            <a:spLocks noGrp="1"/>
          </p:cNvSpPr>
          <p:nvPr>
            <p:ph type="title"/>
          </p:nvPr>
        </p:nvSpPr>
        <p:spPr>
          <a:xfrm>
            <a:off x="1866900" y="834000"/>
            <a:ext cx="5410200" cy="3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pic>
        <p:nvPicPr>
          <p:cNvPr id="191" name="Google Shape;19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450823"/>
            <a:ext cx="9144003" cy="41523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8"/>
          <p:cNvGrpSpPr/>
          <p:nvPr/>
        </p:nvGrpSpPr>
        <p:grpSpPr>
          <a:xfrm>
            <a:off x="-315150" y="-504275"/>
            <a:ext cx="9505675" cy="3082650"/>
            <a:chOff x="446825" y="-331550"/>
            <a:chExt cx="9505675" cy="3082650"/>
          </a:xfrm>
        </p:grpSpPr>
        <p:sp>
          <p:nvSpPr>
            <p:cNvPr id="193" name="Google Shape;193;p8"/>
            <p:cNvSpPr/>
            <p:nvPr/>
          </p:nvSpPr>
          <p:spPr>
            <a:xfrm>
              <a:off x="1551425" y="304675"/>
              <a:ext cx="899700" cy="8997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6168250" y="2200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8414700" y="1213300"/>
              <a:ext cx="1537800" cy="15378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8316875" y="-3315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446825" y="12541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8"/>
          <p:cNvGrpSpPr/>
          <p:nvPr/>
        </p:nvGrpSpPr>
        <p:grpSpPr>
          <a:xfrm>
            <a:off x="368975" y="2900138"/>
            <a:ext cx="257100" cy="1832375"/>
            <a:chOff x="1365450" y="3205275"/>
            <a:chExt cx="257100" cy="1832375"/>
          </a:xfrm>
        </p:grpSpPr>
        <p:sp>
          <p:nvSpPr>
            <p:cNvPr id="199" name="Google Shape;199;p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8"/>
          <p:cNvGrpSpPr/>
          <p:nvPr/>
        </p:nvGrpSpPr>
        <p:grpSpPr>
          <a:xfrm>
            <a:off x="8709675" y="670900"/>
            <a:ext cx="257100" cy="3465800"/>
            <a:chOff x="261425" y="1395525"/>
            <a:chExt cx="257100" cy="3465800"/>
          </a:xfrm>
        </p:grpSpPr>
        <p:sp>
          <p:nvSpPr>
            <p:cNvPr id="202" name="Google Shape;202;p8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204;p8"/>
          <p:cNvGrpSpPr/>
          <p:nvPr/>
        </p:nvGrpSpPr>
        <p:grpSpPr>
          <a:xfrm>
            <a:off x="8357438" y="2344550"/>
            <a:ext cx="257100" cy="1832375"/>
            <a:chOff x="1365450" y="3205275"/>
            <a:chExt cx="257100" cy="1832375"/>
          </a:xfrm>
        </p:grpSpPr>
        <p:sp>
          <p:nvSpPr>
            <p:cNvPr id="205" name="Google Shape;205;p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" name="Google Shape;207;p8"/>
          <p:cNvGrpSpPr/>
          <p:nvPr/>
        </p:nvGrpSpPr>
        <p:grpSpPr>
          <a:xfrm>
            <a:off x="786638" y="1610375"/>
            <a:ext cx="257100" cy="3465800"/>
            <a:chOff x="261425" y="1395525"/>
            <a:chExt cx="257100" cy="3465800"/>
          </a:xfrm>
        </p:grpSpPr>
        <p:sp>
          <p:nvSpPr>
            <p:cNvPr id="208" name="Google Shape;208;p8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8"/>
          <p:cNvGrpSpPr/>
          <p:nvPr/>
        </p:nvGrpSpPr>
        <p:grpSpPr>
          <a:xfrm>
            <a:off x="7922050" y="3025763"/>
            <a:ext cx="257100" cy="1832375"/>
            <a:chOff x="1365450" y="3205275"/>
            <a:chExt cx="257100" cy="1832375"/>
          </a:xfrm>
        </p:grpSpPr>
        <p:sp>
          <p:nvSpPr>
            <p:cNvPr id="211" name="Google Shape;211;p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8"/>
          <p:cNvGrpSpPr/>
          <p:nvPr/>
        </p:nvGrpSpPr>
        <p:grpSpPr>
          <a:xfrm>
            <a:off x="111875" y="2199763"/>
            <a:ext cx="257100" cy="1832375"/>
            <a:chOff x="1365450" y="3205275"/>
            <a:chExt cx="257100" cy="1832375"/>
          </a:xfrm>
        </p:grpSpPr>
        <p:sp>
          <p:nvSpPr>
            <p:cNvPr id="214" name="Google Shape;214;p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8"/>
          <p:cNvGrpSpPr/>
          <p:nvPr/>
        </p:nvGrpSpPr>
        <p:grpSpPr>
          <a:xfrm>
            <a:off x="5764250" y="4414413"/>
            <a:ext cx="257100" cy="1832375"/>
            <a:chOff x="1365450" y="3205275"/>
            <a:chExt cx="257100" cy="1832375"/>
          </a:xfrm>
        </p:grpSpPr>
        <p:sp>
          <p:nvSpPr>
            <p:cNvPr id="217" name="Google Shape;217;p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8"/>
          <p:cNvGrpSpPr/>
          <p:nvPr/>
        </p:nvGrpSpPr>
        <p:grpSpPr>
          <a:xfrm>
            <a:off x="2035850" y="4265863"/>
            <a:ext cx="257100" cy="1832375"/>
            <a:chOff x="1365450" y="3205275"/>
            <a:chExt cx="257100" cy="1832375"/>
          </a:xfrm>
        </p:grpSpPr>
        <p:sp>
          <p:nvSpPr>
            <p:cNvPr id="220" name="Google Shape;220;p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8"/>
          <p:cNvGrpSpPr/>
          <p:nvPr/>
        </p:nvGrpSpPr>
        <p:grpSpPr>
          <a:xfrm>
            <a:off x="5427275" y="3866638"/>
            <a:ext cx="257100" cy="1832375"/>
            <a:chOff x="1365450" y="3205275"/>
            <a:chExt cx="257100" cy="1832375"/>
          </a:xfrm>
        </p:grpSpPr>
        <p:sp>
          <p:nvSpPr>
            <p:cNvPr id="223" name="Google Shape;223;p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8"/>
          <p:cNvSpPr/>
          <p:nvPr/>
        </p:nvSpPr>
        <p:spPr>
          <a:xfrm>
            <a:off x="-719462" y="3648523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8"/>
          <p:cNvSpPr/>
          <p:nvPr/>
        </p:nvSpPr>
        <p:spPr>
          <a:xfrm>
            <a:off x="7119838" y="3522423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8"/>
          <p:cNvSpPr/>
          <p:nvPr/>
        </p:nvSpPr>
        <p:spPr>
          <a:xfrm>
            <a:off x="1652388" y="-1305731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9"/>
          <p:cNvSpPr/>
          <p:nvPr/>
        </p:nvSpPr>
        <p:spPr>
          <a:xfrm>
            <a:off x="582488" y="2662723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0" name="Google Shape;23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2450823"/>
            <a:ext cx="9144003" cy="41523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1" name="Google Shape;231;p9"/>
          <p:cNvGrpSpPr/>
          <p:nvPr/>
        </p:nvGrpSpPr>
        <p:grpSpPr>
          <a:xfrm flipH="1">
            <a:off x="-315150" y="-504275"/>
            <a:ext cx="9351425" cy="3082650"/>
            <a:chOff x="601075" y="-331550"/>
            <a:chExt cx="9351425" cy="3082650"/>
          </a:xfrm>
        </p:grpSpPr>
        <p:sp>
          <p:nvSpPr>
            <p:cNvPr id="232" name="Google Shape;232;p9"/>
            <p:cNvSpPr/>
            <p:nvPr/>
          </p:nvSpPr>
          <p:spPr>
            <a:xfrm>
              <a:off x="1022800" y="262375"/>
              <a:ext cx="899700" cy="8997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6168250" y="2200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8414700" y="1213300"/>
              <a:ext cx="1537800" cy="15378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8316875" y="-3315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601075" y="163480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237;p9"/>
          <p:cNvGrpSpPr/>
          <p:nvPr/>
        </p:nvGrpSpPr>
        <p:grpSpPr>
          <a:xfrm>
            <a:off x="8212788" y="2648013"/>
            <a:ext cx="257100" cy="1832375"/>
            <a:chOff x="1365450" y="3205275"/>
            <a:chExt cx="257100" cy="1832375"/>
          </a:xfrm>
        </p:grpSpPr>
        <p:sp>
          <p:nvSpPr>
            <p:cNvPr id="238" name="Google Shape;238;p9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9"/>
          <p:cNvGrpSpPr/>
          <p:nvPr/>
        </p:nvGrpSpPr>
        <p:grpSpPr>
          <a:xfrm>
            <a:off x="987638" y="1167125"/>
            <a:ext cx="257100" cy="3465800"/>
            <a:chOff x="261425" y="1395525"/>
            <a:chExt cx="257100" cy="3465800"/>
          </a:xfrm>
        </p:grpSpPr>
        <p:sp>
          <p:nvSpPr>
            <p:cNvPr id="241" name="Google Shape;241;p9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9"/>
          <p:cNvGrpSpPr/>
          <p:nvPr/>
        </p:nvGrpSpPr>
        <p:grpSpPr>
          <a:xfrm>
            <a:off x="635400" y="2840775"/>
            <a:ext cx="257100" cy="1832375"/>
            <a:chOff x="1365450" y="3205275"/>
            <a:chExt cx="257100" cy="1832375"/>
          </a:xfrm>
        </p:grpSpPr>
        <p:sp>
          <p:nvSpPr>
            <p:cNvPr id="244" name="Google Shape;244;p9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46;p9"/>
          <p:cNvGrpSpPr/>
          <p:nvPr/>
        </p:nvGrpSpPr>
        <p:grpSpPr>
          <a:xfrm>
            <a:off x="8630450" y="1358250"/>
            <a:ext cx="257100" cy="3465800"/>
            <a:chOff x="261425" y="1395525"/>
            <a:chExt cx="257100" cy="3465800"/>
          </a:xfrm>
        </p:grpSpPr>
        <p:sp>
          <p:nvSpPr>
            <p:cNvPr id="247" name="Google Shape;247;p9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9"/>
          <p:cNvGrpSpPr/>
          <p:nvPr/>
        </p:nvGrpSpPr>
        <p:grpSpPr>
          <a:xfrm>
            <a:off x="200013" y="3521988"/>
            <a:ext cx="257100" cy="1832375"/>
            <a:chOff x="1365450" y="3205275"/>
            <a:chExt cx="257100" cy="1832375"/>
          </a:xfrm>
        </p:grpSpPr>
        <p:sp>
          <p:nvSpPr>
            <p:cNvPr id="250" name="Google Shape;250;p9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9"/>
          <p:cNvGrpSpPr/>
          <p:nvPr/>
        </p:nvGrpSpPr>
        <p:grpSpPr>
          <a:xfrm>
            <a:off x="7955688" y="1947638"/>
            <a:ext cx="257100" cy="1832375"/>
            <a:chOff x="1365450" y="3205275"/>
            <a:chExt cx="257100" cy="1832375"/>
          </a:xfrm>
        </p:grpSpPr>
        <p:sp>
          <p:nvSpPr>
            <p:cNvPr id="253" name="Google Shape;253;p9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9"/>
          <p:cNvGrpSpPr/>
          <p:nvPr/>
        </p:nvGrpSpPr>
        <p:grpSpPr>
          <a:xfrm>
            <a:off x="6897550" y="4508313"/>
            <a:ext cx="257100" cy="1832375"/>
            <a:chOff x="1365450" y="3205275"/>
            <a:chExt cx="257100" cy="1832375"/>
          </a:xfrm>
        </p:grpSpPr>
        <p:sp>
          <p:nvSpPr>
            <p:cNvPr id="256" name="Google Shape;256;p9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9"/>
          <p:cNvGrpSpPr/>
          <p:nvPr/>
        </p:nvGrpSpPr>
        <p:grpSpPr>
          <a:xfrm>
            <a:off x="1995600" y="4673138"/>
            <a:ext cx="257100" cy="1832375"/>
            <a:chOff x="1365450" y="3205275"/>
            <a:chExt cx="257100" cy="1832375"/>
          </a:xfrm>
        </p:grpSpPr>
        <p:sp>
          <p:nvSpPr>
            <p:cNvPr id="259" name="Google Shape;259;p9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9"/>
          <p:cNvGrpSpPr/>
          <p:nvPr/>
        </p:nvGrpSpPr>
        <p:grpSpPr>
          <a:xfrm>
            <a:off x="2497100" y="3866638"/>
            <a:ext cx="257100" cy="1832375"/>
            <a:chOff x="1365450" y="3205275"/>
            <a:chExt cx="257100" cy="1832375"/>
          </a:xfrm>
        </p:grpSpPr>
        <p:sp>
          <p:nvSpPr>
            <p:cNvPr id="262" name="Google Shape;262;p9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9"/>
          <p:cNvSpPr/>
          <p:nvPr/>
        </p:nvSpPr>
        <p:spPr>
          <a:xfrm>
            <a:off x="6594588" y="353714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9"/>
          <p:cNvSpPr/>
          <p:nvPr/>
        </p:nvSpPr>
        <p:spPr>
          <a:xfrm>
            <a:off x="4750563" y="-1325856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9"/>
          <p:cNvSpPr txBox="1">
            <a:spLocks noGrp="1"/>
          </p:cNvSpPr>
          <p:nvPr>
            <p:ph type="title"/>
          </p:nvPr>
        </p:nvSpPr>
        <p:spPr>
          <a:xfrm>
            <a:off x="2549400" y="1606363"/>
            <a:ext cx="40452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67" name="Google Shape;267;p9"/>
          <p:cNvSpPr txBox="1">
            <a:spLocks noGrp="1"/>
          </p:cNvSpPr>
          <p:nvPr>
            <p:ph type="subTitle" idx="1"/>
          </p:nvPr>
        </p:nvSpPr>
        <p:spPr>
          <a:xfrm>
            <a:off x="2549400" y="2302038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0"/>
          <p:cNvSpPr/>
          <p:nvPr/>
        </p:nvSpPr>
        <p:spPr>
          <a:xfrm>
            <a:off x="1652388" y="-1305731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0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71" name="Google Shape;271;p10"/>
          <p:cNvGrpSpPr/>
          <p:nvPr/>
        </p:nvGrpSpPr>
        <p:grpSpPr>
          <a:xfrm>
            <a:off x="-315150" y="-504275"/>
            <a:ext cx="9505675" cy="3082650"/>
            <a:chOff x="446825" y="-331550"/>
            <a:chExt cx="9505675" cy="3082650"/>
          </a:xfrm>
        </p:grpSpPr>
        <p:sp>
          <p:nvSpPr>
            <p:cNvPr id="272" name="Google Shape;272;p10"/>
            <p:cNvSpPr/>
            <p:nvPr/>
          </p:nvSpPr>
          <p:spPr>
            <a:xfrm>
              <a:off x="1551425" y="304675"/>
              <a:ext cx="899700" cy="8997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0"/>
            <p:cNvSpPr/>
            <p:nvPr/>
          </p:nvSpPr>
          <p:spPr>
            <a:xfrm>
              <a:off x="6168250" y="2200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8414700" y="1213300"/>
              <a:ext cx="1537800" cy="15378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>
              <a:off x="8316875" y="-3315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446825" y="12541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0"/>
          <p:cNvGrpSpPr/>
          <p:nvPr/>
        </p:nvGrpSpPr>
        <p:grpSpPr>
          <a:xfrm>
            <a:off x="368975" y="2900138"/>
            <a:ext cx="257100" cy="1832375"/>
            <a:chOff x="1365450" y="3205275"/>
            <a:chExt cx="257100" cy="1832375"/>
          </a:xfrm>
        </p:grpSpPr>
        <p:sp>
          <p:nvSpPr>
            <p:cNvPr id="278" name="Google Shape;278;p10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10"/>
          <p:cNvGrpSpPr/>
          <p:nvPr/>
        </p:nvGrpSpPr>
        <p:grpSpPr>
          <a:xfrm>
            <a:off x="8709675" y="670900"/>
            <a:ext cx="257100" cy="3465800"/>
            <a:chOff x="261425" y="1395525"/>
            <a:chExt cx="257100" cy="3465800"/>
          </a:xfrm>
        </p:grpSpPr>
        <p:sp>
          <p:nvSpPr>
            <p:cNvPr id="281" name="Google Shape;281;p10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10"/>
          <p:cNvGrpSpPr/>
          <p:nvPr/>
        </p:nvGrpSpPr>
        <p:grpSpPr>
          <a:xfrm>
            <a:off x="8122738" y="2304325"/>
            <a:ext cx="257100" cy="1832375"/>
            <a:chOff x="1365450" y="3205275"/>
            <a:chExt cx="257100" cy="1832375"/>
          </a:xfrm>
        </p:grpSpPr>
        <p:sp>
          <p:nvSpPr>
            <p:cNvPr id="284" name="Google Shape;284;p10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0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10"/>
          <p:cNvGrpSpPr/>
          <p:nvPr/>
        </p:nvGrpSpPr>
        <p:grpSpPr>
          <a:xfrm>
            <a:off x="786638" y="1610375"/>
            <a:ext cx="257100" cy="3465800"/>
            <a:chOff x="261425" y="1395525"/>
            <a:chExt cx="257100" cy="3465800"/>
          </a:xfrm>
        </p:grpSpPr>
        <p:sp>
          <p:nvSpPr>
            <p:cNvPr id="287" name="Google Shape;287;p10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0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" name="Google Shape;289;p10"/>
          <p:cNvGrpSpPr/>
          <p:nvPr/>
        </p:nvGrpSpPr>
        <p:grpSpPr>
          <a:xfrm>
            <a:off x="7814750" y="3025763"/>
            <a:ext cx="257100" cy="1832375"/>
            <a:chOff x="1365450" y="3205275"/>
            <a:chExt cx="257100" cy="1832375"/>
          </a:xfrm>
        </p:grpSpPr>
        <p:sp>
          <p:nvSpPr>
            <p:cNvPr id="290" name="Google Shape;290;p10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10"/>
          <p:cNvGrpSpPr/>
          <p:nvPr/>
        </p:nvGrpSpPr>
        <p:grpSpPr>
          <a:xfrm>
            <a:off x="111875" y="2199763"/>
            <a:ext cx="257100" cy="1832375"/>
            <a:chOff x="1365450" y="3205275"/>
            <a:chExt cx="257100" cy="1832375"/>
          </a:xfrm>
        </p:grpSpPr>
        <p:sp>
          <p:nvSpPr>
            <p:cNvPr id="293" name="Google Shape;293;p10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0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0"/>
          <p:cNvGrpSpPr/>
          <p:nvPr/>
        </p:nvGrpSpPr>
        <p:grpSpPr>
          <a:xfrm>
            <a:off x="5764250" y="4414413"/>
            <a:ext cx="257100" cy="1832375"/>
            <a:chOff x="1365450" y="3205275"/>
            <a:chExt cx="257100" cy="1832375"/>
          </a:xfrm>
        </p:grpSpPr>
        <p:sp>
          <p:nvSpPr>
            <p:cNvPr id="296" name="Google Shape;296;p10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0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10"/>
          <p:cNvGrpSpPr/>
          <p:nvPr/>
        </p:nvGrpSpPr>
        <p:grpSpPr>
          <a:xfrm>
            <a:off x="8560800" y="3172788"/>
            <a:ext cx="257100" cy="1832375"/>
            <a:chOff x="1365450" y="3205275"/>
            <a:chExt cx="257100" cy="1832375"/>
          </a:xfrm>
        </p:grpSpPr>
        <p:sp>
          <p:nvSpPr>
            <p:cNvPr id="299" name="Google Shape;299;p10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0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10"/>
          <p:cNvGrpSpPr/>
          <p:nvPr/>
        </p:nvGrpSpPr>
        <p:grpSpPr>
          <a:xfrm>
            <a:off x="5252925" y="4671363"/>
            <a:ext cx="257100" cy="1832375"/>
            <a:chOff x="1365450" y="3205275"/>
            <a:chExt cx="257100" cy="1832375"/>
          </a:xfrm>
        </p:grpSpPr>
        <p:sp>
          <p:nvSpPr>
            <p:cNvPr id="302" name="Google Shape;302;p10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0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10"/>
          <p:cNvSpPr/>
          <p:nvPr/>
        </p:nvSpPr>
        <p:spPr>
          <a:xfrm>
            <a:off x="-588337" y="3522423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0"/>
          <p:cNvSpPr/>
          <p:nvPr/>
        </p:nvSpPr>
        <p:spPr>
          <a:xfrm>
            <a:off x="6964738" y="359944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8" name="Google Shape;498;p17"/>
          <p:cNvSpPr txBox="1">
            <a:spLocks noGrp="1"/>
          </p:cNvSpPr>
          <p:nvPr>
            <p:ph type="subTitle" idx="1"/>
          </p:nvPr>
        </p:nvSpPr>
        <p:spPr>
          <a:xfrm>
            <a:off x="825950" y="2736451"/>
            <a:ext cx="2285400" cy="15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17"/>
          <p:cNvSpPr txBox="1">
            <a:spLocks noGrp="1"/>
          </p:cNvSpPr>
          <p:nvPr>
            <p:ph type="subTitle" idx="2"/>
          </p:nvPr>
        </p:nvSpPr>
        <p:spPr>
          <a:xfrm>
            <a:off x="3429264" y="2736454"/>
            <a:ext cx="2285400" cy="15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17"/>
          <p:cNvSpPr txBox="1">
            <a:spLocks noGrp="1"/>
          </p:cNvSpPr>
          <p:nvPr>
            <p:ph type="subTitle" idx="3"/>
          </p:nvPr>
        </p:nvSpPr>
        <p:spPr>
          <a:xfrm>
            <a:off x="6032675" y="2736451"/>
            <a:ext cx="2285400" cy="15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17"/>
          <p:cNvSpPr txBox="1">
            <a:spLocks noGrp="1"/>
          </p:cNvSpPr>
          <p:nvPr>
            <p:ph type="subTitle" idx="4"/>
          </p:nvPr>
        </p:nvSpPr>
        <p:spPr>
          <a:xfrm>
            <a:off x="825950" y="2426025"/>
            <a:ext cx="2285400" cy="4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02" name="Google Shape;502;p17"/>
          <p:cNvSpPr txBox="1">
            <a:spLocks noGrp="1"/>
          </p:cNvSpPr>
          <p:nvPr>
            <p:ph type="subTitle" idx="5"/>
          </p:nvPr>
        </p:nvSpPr>
        <p:spPr>
          <a:xfrm>
            <a:off x="3429260" y="2426025"/>
            <a:ext cx="2285400" cy="4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03" name="Google Shape;503;p17"/>
          <p:cNvSpPr txBox="1">
            <a:spLocks noGrp="1"/>
          </p:cNvSpPr>
          <p:nvPr>
            <p:ph type="subTitle" idx="6"/>
          </p:nvPr>
        </p:nvSpPr>
        <p:spPr>
          <a:xfrm>
            <a:off x="6032702" y="2426025"/>
            <a:ext cx="2285400" cy="4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bel"/>
              <a:buNone/>
              <a:defRPr sz="2000" b="1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pic>
        <p:nvPicPr>
          <p:cNvPr id="504" name="Google Shape;50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3869448"/>
            <a:ext cx="9144003" cy="4152306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17"/>
          <p:cNvSpPr/>
          <p:nvPr/>
        </p:nvSpPr>
        <p:spPr>
          <a:xfrm>
            <a:off x="364663" y="394914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17"/>
          <p:cNvSpPr/>
          <p:nvPr/>
        </p:nvSpPr>
        <p:spPr>
          <a:xfrm>
            <a:off x="5644838" y="3917348"/>
            <a:ext cx="2171700" cy="20091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7"/>
          <p:cNvSpPr/>
          <p:nvPr/>
        </p:nvSpPr>
        <p:spPr>
          <a:xfrm>
            <a:off x="6361775" y="-1006806"/>
            <a:ext cx="3099600" cy="2867400"/>
          </a:xfrm>
          <a:prstGeom prst="ellipse">
            <a:avLst/>
          </a:prstGeom>
          <a:gradFill>
            <a:gsLst>
              <a:gs pos="0">
                <a:srgbClr val="1155CC">
                  <a:alpha val="54117"/>
                  <a:alpha val="2520"/>
                </a:srgbClr>
              </a:gs>
              <a:gs pos="50000">
                <a:srgbClr val="1155CC">
                  <a:alpha val="0"/>
                  <a:alpha val="2520"/>
                </a:srgbClr>
              </a:gs>
              <a:gs pos="100000">
                <a:srgbClr val="1155CC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8" name="Google Shape;508;p17"/>
          <p:cNvGrpSpPr/>
          <p:nvPr/>
        </p:nvGrpSpPr>
        <p:grpSpPr>
          <a:xfrm>
            <a:off x="261425" y="1395525"/>
            <a:ext cx="257100" cy="3465800"/>
            <a:chOff x="261425" y="1395525"/>
            <a:chExt cx="257100" cy="3465800"/>
          </a:xfrm>
        </p:grpSpPr>
        <p:sp>
          <p:nvSpPr>
            <p:cNvPr id="509" name="Google Shape;509;p17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7"/>
          <p:cNvGrpSpPr/>
          <p:nvPr/>
        </p:nvGrpSpPr>
        <p:grpSpPr>
          <a:xfrm flipH="1">
            <a:off x="-408900" y="-331550"/>
            <a:ext cx="9619625" cy="3604325"/>
            <a:chOff x="556175" y="-331550"/>
            <a:chExt cx="9619625" cy="3604325"/>
          </a:xfrm>
        </p:grpSpPr>
        <p:sp>
          <p:nvSpPr>
            <p:cNvPr id="512" name="Google Shape;512;p17"/>
            <p:cNvSpPr/>
            <p:nvPr/>
          </p:nvSpPr>
          <p:spPr>
            <a:xfrm>
              <a:off x="722375" y="-331550"/>
              <a:ext cx="899700" cy="8997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4845200" y="473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8638000" y="1554500"/>
              <a:ext cx="1537800" cy="15378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8060225" y="47350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7"/>
            <p:cNvSpPr/>
            <p:nvPr/>
          </p:nvSpPr>
          <p:spPr>
            <a:xfrm>
              <a:off x="556175" y="2288475"/>
              <a:ext cx="984300" cy="984300"/>
            </a:xfrm>
            <a:prstGeom prst="ellipse">
              <a:avLst/>
            </a:prstGeom>
            <a:gradFill>
              <a:gsLst>
                <a:gs pos="0">
                  <a:srgbClr val="FFFFFF">
                    <a:alpha val="12549"/>
                    <a:alpha val="2520"/>
                  </a:srgbClr>
                </a:gs>
                <a:gs pos="50000">
                  <a:srgbClr val="FFFFFF">
                    <a:alpha val="0"/>
                    <a:alpha val="2520"/>
                  </a:srgbClr>
                </a:gs>
                <a:gs pos="100000">
                  <a:srgbClr val="FFFFFF">
                    <a:alpha val="0"/>
                    <a:alpha val="25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" name="Google Shape;517;p17"/>
          <p:cNvGrpSpPr/>
          <p:nvPr/>
        </p:nvGrpSpPr>
        <p:grpSpPr>
          <a:xfrm>
            <a:off x="8709675" y="670900"/>
            <a:ext cx="257100" cy="3465800"/>
            <a:chOff x="261425" y="1395525"/>
            <a:chExt cx="257100" cy="3465800"/>
          </a:xfrm>
        </p:grpSpPr>
        <p:sp>
          <p:nvSpPr>
            <p:cNvPr id="518" name="Google Shape;518;p17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17"/>
          <p:cNvGrpSpPr/>
          <p:nvPr/>
        </p:nvGrpSpPr>
        <p:grpSpPr>
          <a:xfrm>
            <a:off x="3756638" y="4690175"/>
            <a:ext cx="257100" cy="1832375"/>
            <a:chOff x="1365450" y="3205275"/>
            <a:chExt cx="257100" cy="1832375"/>
          </a:xfrm>
        </p:grpSpPr>
        <p:sp>
          <p:nvSpPr>
            <p:cNvPr id="521" name="Google Shape;521;p17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" name="Google Shape;523;p17"/>
          <p:cNvGrpSpPr/>
          <p:nvPr/>
        </p:nvGrpSpPr>
        <p:grpSpPr>
          <a:xfrm>
            <a:off x="4350988" y="4604000"/>
            <a:ext cx="257100" cy="1832375"/>
            <a:chOff x="1365450" y="3205275"/>
            <a:chExt cx="257100" cy="1832375"/>
          </a:xfrm>
        </p:grpSpPr>
        <p:sp>
          <p:nvSpPr>
            <p:cNvPr id="524" name="Google Shape;524;p17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" name="Google Shape;526;p17"/>
          <p:cNvGrpSpPr/>
          <p:nvPr/>
        </p:nvGrpSpPr>
        <p:grpSpPr>
          <a:xfrm>
            <a:off x="4997913" y="4785500"/>
            <a:ext cx="257100" cy="1832375"/>
            <a:chOff x="1365450" y="3205275"/>
            <a:chExt cx="257100" cy="1832375"/>
          </a:xfrm>
        </p:grpSpPr>
        <p:sp>
          <p:nvSpPr>
            <p:cNvPr id="527" name="Google Shape;527;p17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17"/>
          <p:cNvGrpSpPr/>
          <p:nvPr/>
        </p:nvGrpSpPr>
        <p:grpSpPr>
          <a:xfrm>
            <a:off x="8886888" y="1655563"/>
            <a:ext cx="257100" cy="1832375"/>
            <a:chOff x="1365450" y="3205275"/>
            <a:chExt cx="257100" cy="1832375"/>
          </a:xfrm>
        </p:grpSpPr>
        <p:sp>
          <p:nvSpPr>
            <p:cNvPr id="530" name="Google Shape;530;p17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7"/>
          <p:cNvGrpSpPr/>
          <p:nvPr/>
        </p:nvGrpSpPr>
        <p:grpSpPr>
          <a:xfrm>
            <a:off x="99038" y="3179350"/>
            <a:ext cx="257100" cy="1832375"/>
            <a:chOff x="1365450" y="3205275"/>
            <a:chExt cx="257100" cy="1832375"/>
          </a:xfrm>
        </p:grpSpPr>
        <p:sp>
          <p:nvSpPr>
            <p:cNvPr id="533" name="Google Shape;533;p17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17"/>
          <p:cNvGrpSpPr/>
          <p:nvPr/>
        </p:nvGrpSpPr>
        <p:grpSpPr>
          <a:xfrm>
            <a:off x="8496150" y="2136400"/>
            <a:ext cx="257100" cy="3465800"/>
            <a:chOff x="261425" y="1395525"/>
            <a:chExt cx="257100" cy="3465800"/>
          </a:xfrm>
        </p:grpSpPr>
        <p:sp>
          <p:nvSpPr>
            <p:cNvPr id="536" name="Google Shape;536;p17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17"/>
          <p:cNvGrpSpPr/>
          <p:nvPr/>
        </p:nvGrpSpPr>
        <p:grpSpPr>
          <a:xfrm>
            <a:off x="518525" y="2217525"/>
            <a:ext cx="257100" cy="1821800"/>
            <a:chOff x="829225" y="2863075"/>
            <a:chExt cx="257100" cy="1821800"/>
          </a:xfrm>
        </p:grpSpPr>
        <p:sp>
          <p:nvSpPr>
            <p:cNvPr id="539" name="Google Shape;539;p17"/>
            <p:cNvSpPr/>
            <p:nvPr/>
          </p:nvSpPr>
          <p:spPr>
            <a:xfrm>
              <a:off x="949075" y="2984475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" name="Google Shape;541;p17"/>
          <p:cNvSpPr/>
          <p:nvPr/>
        </p:nvSpPr>
        <p:spPr>
          <a:xfrm>
            <a:off x="4783975" y="3272775"/>
            <a:ext cx="2430300" cy="2240700"/>
          </a:xfrm>
          <a:prstGeom prst="ellipse">
            <a:avLst/>
          </a:prstGeom>
          <a:gradFill>
            <a:gsLst>
              <a:gs pos="0">
                <a:srgbClr val="131F63">
                  <a:alpha val="2520"/>
                </a:srgbClr>
              </a:gs>
              <a:gs pos="74000">
                <a:srgbClr val="131F63">
                  <a:alpha val="0"/>
                  <a:alpha val="2520"/>
                </a:srgbClr>
              </a:gs>
              <a:gs pos="100000">
                <a:srgbClr val="131F63">
                  <a:alpha val="0"/>
                  <a:alpha val="25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57000">
              <a:schemeClr val="dk2"/>
            </a:gs>
            <a:gs pos="100000">
              <a:schemeClr val="l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el"/>
              <a:buNone/>
              <a:defRPr sz="36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el"/>
              <a:buNone/>
              <a:defRPr sz="36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el"/>
              <a:buNone/>
              <a:defRPr sz="36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el"/>
              <a:buNone/>
              <a:defRPr sz="36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el"/>
              <a:buNone/>
              <a:defRPr sz="36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el"/>
              <a:buNone/>
              <a:defRPr sz="36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el"/>
              <a:buNone/>
              <a:defRPr sz="36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el"/>
              <a:buNone/>
              <a:defRPr sz="36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bel"/>
              <a:buNone/>
              <a:defRPr sz="36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58" r:id="rId7"/>
    <p:sldLayoutId id="2147483663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28"/>
          <p:cNvSpPr txBox="1">
            <a:spLocks noGrp="1"/>
          </p:cNvSpPr>
          <p:nvPr>
            <p:ph type="ctrTitle"/>
          </p:nvPr>
        </p:nvSpPr>
        <p:spPr>
          <a:xfrm>
            <a:off x="1179424" y="363827"/>
            <a:ext cx="6785100" cy="17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algn="ctr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Evolving Arabic Sentiment Analysis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Machine Learning-Driven Methodologies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99" name="Google Shape;799;p28"/>
          <p:cNvSpPr txBox="1">
            <a:spLocks noGrp="1"/>
          </p:cNvSpPr>
          <p:nvPr>
            <p:ph type="subTitle" idx="1"/>
          </p:nvPr>
        </p:nvSpPr>
        <p:spPr>
          <a:xfrm>
            <a:off x="1110267" y="1988295"/>
            <a:ext cx="6923413" cy="450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Abel" panose="02000506030000020004" pitchFamily="2" charset="0"/>
              </a:rPr>
              <a:t>Natural Language Processing - 1905380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D1D5DB"/>
              </a:solidFill>
              <a:latin typeface="Abel" panose="02000506030000020004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Abel" panose="02000506030000020004" pitchFamily="2" charset="0"/>
              </a:rPr>
              <a:t>Done by : Anas Mousa 0212567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1D5DB"/>
                </a:solidFill>
                <a:latin typeface="Abel" panose="02000506030000020004" pitchFamily="2" charset="0"/>
              </a:rPr>
              <a:t>Khaled Al Shrouf 0215106</a:t>
            </a:r>
          </a:p>
          <a:p>
            <a:pPr marL="0" indent="0"/>
            <a:r>
              <a:rPr lang="en-US" dirty="0">
                <a:solidFill>
                  <a:srgbClr val="D1D5DB"/>
                </a:solidFill>
                <a:latin typeface="Abel" panose="02000506030000020004" pitchFamily="2" charset="0"/>
              </a:rPr>
              <a:t>Osama </a:t>
            </a:r>
            <a:r>
              <a:rPr lang="en-US" dirty="0" err="1">
                <a:solidFill>
                  <a:srgbClr val="D1D5DB"/>
                </a:solidFill>
                <a:latin typeface="Abel" panose="02000506030000020004" pitchFamily="2" charset="0"/>
              </a:rPr>
              <a:t>Khandaqgee</a:t>
            </a:r>
            <a:r>
              <a:rPr lang="en-US" dirty="0">
                <a:solidFill>
                  <a:srgbClr val="D1D5DB"/>
                </a:solidFill>
                <a:latin typeface="Abel" panose="02000506030000020004" pitchFamily="2" charset="0"/>
              </a:rPr>
              <a:t> 0213612</a:t>
            </a:r>
          </a:p>
          <a:p>
            <a:pPr marL="0" indent="0"/>
            <a:r>
              <a:rPr lang="en-US" dirty="0">
                <a:solidFill>
                  <a:srgbClr val="D1D5DB"/>
                </a:solidFill>
                <a:latin typeface="Abel" panose="02000506030000020004" pitchFamily="2" charset="0"/>
              </a:rPr>
              <a:t>Ahmad </a:t>
            </a:r>
            <a:r>
              <a:rPr lang="en-US" dirty="0" err="1">
                <a:solidFill>
                  <a:srgbClr val="D1D5DB"/>
                </a:solidFill>
                <a:latin typeface="Abel" panose="02000506030000020004" pitchFamily="2" charset="0"/>
              </a:rPr>
              <a:t>Allhham</a:t>
            </a:r>
            <a:r>
              <a:rPr lang="en-US" dirty="0">
                <a:solidFill>
                  <a:srgbClr val="D1D5DB"/>
                </a:solidFill>
                <a:latin typeface="Abel" panose="02000506030000020004" pitchFamily="2" charset="0"/>
              </a:rPr>
              <a:t> 0215697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D1D5DB"/>
              </a:solidFill>
              <a:latin typeface="Abel" panose="02000506030000020004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1D5DB"/>
                </a:solidFill>
                <a:latin typeface="Abel" panose="02000506030000020004" pitchFamily="2" charset="0"/>
              </a:rPr>
              <a:t>Dr.  Mohammad A. M. Abushariah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D1D5DB"/>
              </a:solidFill>
              <a:latin typeface="Abel" panose="02000506030000020004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D1D5DB"/>
              </a:solidFill>
              <a:latin typeface="Abel" panose="02000506030000020004" pitchFamily="2" charset="0"/>
            </a:endParaRPr>
          </a:p>
        </p:txBody>
      </p:sp>
      <p:grpSp>
        <p:nvGrpSpPr>
          <p:cNvPr id="800" name="Google Shape;800;p28"/>
          <p:cNvGrpSpPr/>
          <p:nvPr/>
        </p:nvGrpSpPr>
        <p:grpSpPr>
          <a:xfrm>
            <a:off x="829225" y="2863075"/>
            <a:ext cx="257100" cy="1821800"/>
            <a:chOff x="829225" y="2863075"/>
            <a:chExt cx="257100" cy="1821800"/>
          </a:xfrm>
        </p:grpSpPr>
        <p:sp>
          <p:nvSpPr>
            <p:cNvPr id="801" name="Google Shape;801;p28"/>
            <p:cNvSpPr/>
            <p:nvPr/>
          </p:nvSpPr>
          <p:spPr>
            <a:xfrm>
              <a:off x="949075" y="2984475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8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28"/>
          <p:cNvGrpSpPr/>
          <p:nvPr/>
        </p:nvGrpSpPr>
        <p:grpSpPr>
          <a:xfrm>
            <a:off x="1234300" y="3205275"/>
            <a:ext cx="257100" cy="1832375"/>
            <a:chOff x="1365450" y="3205275"/>
            <a:chExt cx="257100" cy="1832375"/>
          </a:xfrm>
        </p:grpSpPr>
        <p:sp>
          <p:nvSpPr>
            <p:cNvPr id="804" name="Google Shape;804;p2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28"/>
          <p:cNvGrpSpPr/>
          <p:nvPr/>
        </p:nvGrpSpPr>
        <p:grpSpPr>
          <a:xfrm>
            <a:off x="2150525" y="2857788"/>
            <a:ext cx="257100" cy="1832375"/>
            <a:chOff x="1365450" y="3205275"/>
            <a:chExt cx="257100" cy="1832375"/>
          </a:xfrm>
        </p:grpSpPr>
        <p:sp>
          <p:nvSpPr>
            <p:cNvPr id="807" name="Google Shape;807;p2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28"/>
          <p:cNvGrpSpPr/>
          <p:nvPr/>
        </p:nvGrpSpPr>
        <p:grpSpPr>
          <a:xfrm>
            <a:off x="3594850" y="3315675"/>
            <a:ext cx="257100" cy="1832375"/>
            <a:chOff x="1365450" y="3205275"/>
            <a:chExt cx="257100" cy="1832375"/>
          </a:xfrm>
        </p:grpSpPr>
        <p:sp>
          <p:nvSpPr>
            <p:cNvPr id="810" name="Google Shape;810;p2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" name="Google Shape;812;p28"/>
          <p:cNvGrpSpPr/>
          <p:nvPr/>
        </p:nvGrpSpPr>
        <p:grpSpPr>
          <a:xfrm>
            <a:off x="4769450" y="4136700"/>
            <a:ext cx="257100" cy="1832375"/>
            <a:chOff x="1365450" y="3205275"/>
            <a:chExt cx="257100" cy="1832375"/>
          </a:xfrm>
        </p:grpSpPr>
        <p:sp>
          <p:nvSpPr>
            <p:cNvPr id="813" name="Google Shape;813;p2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" name="Google Shape;815;p28"/>
          <p:cNvGrpSpPr/>
          <p:nvPr/>
        </p:nvGrpSpPr>
        <p:grpSpPr>
          <a:xfrm>
            <a:off x="5430100" y="3929625"/>
            <a:ext cx="257100" cy="1832375"/>
            <a:chOff x="1365450" y="3205275"/>
            <a:chExt cx="257100" cy="1832375"/>
          </a:xfrm>
        </p:grpSpPr>
        <p:sp>
          <p:nvSpPr>
            <p:cNvPr id="816" name="Google Shape;816;p2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28"/>
          <p:cNvGrpSpPr/>
          <p:nvPr/>
        </p:nvGrpSpPr>
        <p:grpSpPr>
          <a:xfrm>
            <a:off x="7222288" y="2304325"/>
            <a:ext cx="257100" cy="1832375"/>
            <a:chOff x="1365450" y="3205275"/>
            <a:chExt cx="257100" cy="1832375"/>
          </a:xfrm>
        </p:grpSpPr>
        <p:sp>
          <p:nvSpPr>
            <p:cNvPr id="819" name="Google Shape;819;p2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28"/>
          <p:cNvGrpSpPr/>
          <p:nvPr/>
        </p:nvGrpSpPr>
        <p:grpSpPr>
          <a:xfrm>
            <a:off x="7935413" y="2953125"/>
            <a:ext cx="257100" cy="1832375"/>
            <a:chOff x="1365450" y="3205275"/>
            <a:chExt cx="257100" cy="1832375"/>
          </a:xfrm>
        </p:grpSpPr>
        <p:sp>
          <p:nvSpPr>
            <p:cNvPr id="822" name="Google Shape;822;p28"/>
            <p:cNvSpPr/>
            <p:nvPr/>
          </p:nvSpPr>
          <p:spPr>
            <a:xfrm>
              <a:off x="1485300" y="3337250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8"/>
            <p:cNvSpPr/>
            <p:nvPr/>
          </p:nvSpPr>
          <p:spPr>
            <a:xfrm>
              <a:off x="1365450" y="32052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28"/>
          <p:cNvGrpSpPr/>
          <p:nvPr/>
        </p:nvGrpSpPr>
        <p:grpSpPr>
          <a:xfrm>
            <a:off x="6500975" y="2136413"/>
            <a:ext cx="257100" cy="3465800"/>
            <a:chOff x="261425" y="1395525"/>
            <a:chExt cx="257100" cy="3465800"/>
          </a:xfrm>
        </p:grpSpPr>
        <p:sp>
          <p:nvSpPr>
            <p:cNvPr id="825" name="Google Shape;825;p28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8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" name="Google Shape;827;p28"/>
          <p:cNvGrpSpPr/>
          <p:nvPr/>
        </p:nvGrpSpPr>
        <p:grpSpPr>
          <a:xfrm>
            <a:off x="2872688" y="3520613"/>
            <a:ext cx="257100" cy="3465800"/>
            <a:chOff x="261425" y="1395525"/>
            <a:chExt cx="257100" cy="3465800"/>
          </a:xfrm>
        </p:grpSpPr>
        <p:sp>
          <p:nvSpPr>
            <p:cNvPr id="828" name="Google Shape;828;p28"/>
            <p:cNvSpPr/>
            <p:nvPr/>
          </p:nvSpPr>
          <p:spPr>
            <a:xfrm>
              <a:off x="381300" y="1516925"/>
              <a:ext cx="17400" cy="334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8"/>
            <p:cNvSpPr/>
            <p:nvPr/>
          </p:nvSpPr>
          <p:spPr>
            <a:xfrm>
              <a:off x="261425" y="139552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305583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Data Preprocessing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5568" y="1318437"/>
            <a:ext cx="7613111" cy="3303182"/>
          </a:xfrm>
        </p:spPr>
        <p:txBody>
          <a:bodyPr/>
          <a:lstStyle/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Remove stop words </a:t>
            </a:r>
            <a:r>
              <a:rPr lang="en-US" sz="1600" dirty="0"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commonly used words such as : </a:t>
            </a:r>
          </a:p>
          <a:p>
            <a:pPr marL="152400" indent="0">
              <a:lnSpc>
                <a:spcPct val="150000"/>
              </a:lnSpc>
            </a:pPr>
            <a:r>
              <a:rPr lang="en-US" sz="1600" dirty="0"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	</a:t>
            </a:r>
            <a:r>
              <a:rPr lang="ar-JO" sz="1600" dirty="0"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( أصبح ، لك ، ال )</a:t>
            </a:r>
            <a:endParaRPr lang="en-US" sz="16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52400" indent="0">
              <a:lnSpc>
                <a:spcPct val="150000"/>
              </a:lnSpc>
            </a:pPr>
            <a:endParaRPr lang="ar-JO" sz="16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Tokenization : 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Breaking down text into individual words or tokens. </a:t>
            </a: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Normalization (Stemming) &amp; Lemmatization : 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reduces words to their base or root form, , which helps in reducing the complexity of the language model </a:t>
            </a:r>
            <a:br>
              <a:rPr lang="ar-J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95300" indent="-342900" algn="l">
              <a:buFont typeface="+mj-lt"/>
              <a:buAutoNum type="arabicPeriod"/>
            </a:pPr>
            <a:endParaRPr lang="en-US" sz="11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165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305583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Feature Extraction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5568" y="1318437"/>
            <a:ext cx="7613111" cy="3303182"/>
          </a:xfrm>
        </p:spPr>
        <p:txBody>
          <a:bodyPr/>
          <a:lstStyle/>
          <a:p>
            <a:pPr marL="3238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Technique Used: TF-IDF Vectorization.</a:t>
            </a:r>
          </a:p>
          <a:p>
            <a:pPr marL="781050" lvl="1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Transform textual data into numerical features suitable for machine learning analysis.</a:t>
            </a:r>
            <a:endParaRPr lang="en-US" sz="16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238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Term Frequency (TF): Measures the frequency of a word in a document.</a:t>
            </a:r>
          </a:p>
          <a:p>
            <a:pPr marL="3238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Inverse Document Frequency (IDF): Diminishes the weight of words that appear frequently across documents, highlighting rare terms.</a:t>
            </a:r>
          </a:p>
          <a:p>
            <a:pPr marL="3238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238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Enables machine learning models to effectively learn patterns and relationships within the text.</a:t>
            </a:r>
          </a:p>
          <a:p>
            <a:pPr marL="609600" lvl="1" indent="0" algn="l">
              <a:lnSpc>
                <a:spcPct val="150000"/>
              </a:lnSpc>
            </a:pPr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52400" indent="0" algn="l">
              <a:lnSpc>
                <a:spcPct val="150000"/>
              </a:lnSpc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95300" indent="-342900" algn="l">
              <a:buFont typeface="+mj-lt"/>
              <a:buAutoNum type="arabicPeriod"/>
            </a:pPr>
            <a:endParaRPr lang="en-US" sz="11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512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effectLst/>
                <a:latin typeface="Abel" panose="02000506030000020004" pitchFamily="2" charset="0"/>
              </a:rPr>
              <a:t>Models building </a:t>
            </a:r>
            <a:endParaRPr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438939"/>
            <a:ext cx="7699199" cy="382241"/>
          </a:xfrm>
        </p:spPr>
        <p:txBody>
          <a:bodyPr/>
          <a:lstStyle/>
          <a:p>
            <a:pPr marL="152400" indent="0" algn="l"/>
            <a:r>
              <a:rPr lang="en-US" sz="1400" dirty="0">
                <a:latin typeface="IBM Plex Sans" panose="020B0503050203000203" pitchFamily="34" charset="0"/>
              </a:rPr>
              <a:t>We built three different models: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FD4B1-9E0D-6CD8-2597-3592C57DE4C5}"/>
              </a:ext>
            </a:extLst>
          </p:cNvPr>
          <p:cNvSpPr txBox="1"/>
          <p:nvPr/>
        </p:nvSpPr>
        <p:spPr>
          <a:xfrm>
            <a:off x="1021080" y="1882140"/>
            <a:ext cx="7504067" cy="37548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Random forest: </a:t>
            </a:r>
            <a:r>
              <a:rPr lang="en-US" dirty="0">
                <a:solidFill>
                  <a:schemeClr val="tx1"/>
                </a:solidFill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ensemble method, combines multiple decision trees to improve the model’s accuracy and stability. </a:t>
            </a:r>
          </a:p>
          <a:p>
            <a:pPr>
              <a:lnSpc>
                <a:spcPct val="150000"/>
              </a:lnSpc>
              <a:buClr>
                <a:schemeClr val="accent3"/>
              </a:buClr>
            </a:pPr>
            <a:endParaRPr lang="en-US" dirty="0">
              <a:solidFill>
                <a:schemeClr val="tx1"/>
              </a:solidFill>
              <a:effectLst/>
              <a:latin typeface="IBM Plex Sans" panose="020B0503050203000203" pitchFamily="34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Multinominal Naïve Bayes: </a:t>
            </a:r>
            <a:r>
              <a:rPr lang="en-US" dirty="0">
                <a:solidFill>
                  <a:schemeClr val="tx1"/>
                </a:solidFill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It uses the probabilities of each feature to make predictions, making it highly efficient for large datasets.</a:t>
            </a:r>
          </a:p>
          <a:p>
            <a:pPr>
              <a:lnSpc>
                <a:spcPct val="150000"/>
              </a:lnSpc>
              <a:buClr>
                <a:schemeClr val="accent3"/>
              </a:buClr>
            </a:pPr>
            <a:endParaRPr lang="en-US" dirty="0">
              <a:solidFill>
                <a:schemeClr val="tx1"/>
              </a:solidFill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Logistic Regression : </a:t>
            </a:r>
            <a:r>
              <a:rPr lang="en-US" dirty="0">
                <a:solidFill>
                  <a:schemeClr val="tx1"/>
                </a:solidFill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uses strategies like one-vs-rest. It is valued for its simplicity and efficiency, making it a popular choice in text classification.</a:t>
            </a:r>
          </a:p>
          <a:p>
            <a:endParaRPr lang="en-US" dirty="0"/>
          </a:p>
          <a:p>
            <a:pPr>
              <a:buClr>
                <a:schemeClr val="accent3"/>
              </a:buClr>
            </a:pPr>
            <a:endParaRPr lang="en-US" dirty="0">
              <a:solidFill>
                <a:schemeClr val="tx1"/>
              </a:solidFill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Clr>
                <a:schemeClr val="accent3"/>
              </a:buClr>
            </a:pPr>
            <a:endParaRPr lang="en-US" dirty="0">
              <a:solidFill>
                <a:schemeClr val="tx1"/>
              </a:solidFill>
              <a:effectLst/>
              <a:latin typeface="IBM Plex Sans" panose="020B0503050203000203" pitchFamily="34" charset="0"/>
              <a:ea typeface="Calibri" panose="020F0502020204030204" pitchFamily="34" charset="0"/>
            </a:endParaRPr>
          </a:p>
          <a:p>
            <a:pPr>
              <a:buClr>
                <a:schemeClr val="accent3"/>
              </a:buClr>
            </a:pP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>
              <a:buClr>
                <a:schemeClr val="accent3"/>
              </a:buClr>
            </a:pP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653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effectLst/>
                <a:latin typeface="Abel" panose="02000506030000020004" pitchFamily="2" charset="0"/>
              </a:rPr>
              <a:t>Hyperparameter Tuning</a:t>
            </a:r>
            <a:endParaRPr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8" y="1306049"/>
            <a:ext cx="7699199" cy="382241"/>
          </a:xfrm>
        </p:spPr>
        <p:txBody>
          <a:bodyPr/>
          <a:lstStyle/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Hyperparameter tuning is used for enhancing the performance of the models. 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Method Used: </a:t>
            </a:r>
            <a:r>
              <a:rPr lang="en-US" sz="1400" dirty="0" err="1">
                <a:latin typeface="IBM Plex Sans" panose="020B0503050203000203" pitchFamily="34" charset="0"/>
              </a:rPr>
              <a:t>GridSearchCV</a:t>
            </a:r>
            <a:r>
              <a:rPr lang="en-US" sz="1400" dirty="0">
                <a:latin typeface="IBM Plex Sans" panose="020B0503050203000203" pitchFamily="34" charset="0"/>
              </a:rPr>
              <a:t>.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Systematic Exploration: Tests numerous combinations of model parameters.</a:t>
            </a: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Cross-Validation: Evaluates each combination to ensure robustness and avoid overfitting.</a:t>
            </a: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 Ensures the model is finely tuned for the best accuracy and efficiency in real-world applications.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FD4B1-9E0D-6CD8-2597-3592C57DE4C5}"/>
              </a:ext>
            </a:extLst>
          </p:cNvPr>
          <p:cNvSpPr txBox="1"/>
          <p:nvPr/>
        </p:nvSpPr>
        <p:spPr>
          <a:xfrm>
            <a:off x="1021080" y="1882140"/>
            <a:ext cx="750406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accent3"/>
              </a:buClr>
            </a:pP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743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effectLst/>
                <a:latin typeface="Abel" panose="02000506030000020004" pitchFamily="2" charset="0"/>
              </a:rPr>
              <a:t>Performance Metrics</a:t>
            </a:r>
            <a:endParaRPr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8602AF-9B3E-AEE1-09A4-D1A886F79564}"/>
              </a:ext>
            </a:extLst>
          </p:cNvPr>
          <p:cNvSpPr txBox="1"/>
          <p:nvPr/>
        </p:nvSpPr>
        <p:spPr>
          <a:xfrm>
            <a:off x="798200" y="1562100"/>
            <a:ext cx="2506980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Random forest: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94CF00-91DE-65A1-0424-1C9F5AC94F3E}"/>
              </a:ext>
            </a:extLst>
          </p:cNvPr>
          <p:cNvSpPr txBox="1"/>
          <p:nvPr/>
        </p:nvSpPr>
        <p:spPr>
          <a:xfrm>
            <a:off x="3554729" y="1562100"/>
            <a:ext cx="250698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Naïve Bayes: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C497A-B4BB-F4D8-1B1F-1B09C2EC0048}"/>
              </a:ext>
            </a:extLst>
          </p:cNvPr>
          <p:cNvSpPr txBox="1"/>
          <p:nvPr/>
        </p:nvSpPr>
        <p:spPr>
          <a:xfrm>
            <a:off x="6311258" y="1562100"/>
            <a:ext cx="2506980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Logistic Regression: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3F7CFE-3B0D-5AA5-742C-A95341F690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724"/>
          <a:stretch/>
        </p:blipFill>
        <p:spPr bwMode="auto">
          <a:xfrm>
            <a:off x="200079" y="2146875"/>
            <a:ext cx="2654578" cy="1436216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166BF7-8A03-292A-7081-E905DC327E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210"/>
          <a:stretch/>
        </p:blipFill>
        <p:spPr bwMode="auto">
          <a:xfrm>
            <a:off x="2979431" y="2146875"/>
            <a:ext cx="2756529" cy="1436216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ADC98C-EC2F-DFCF-89F9-C691979EF5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65"/>
          <a:stretch/>
        </p:blipFill>
        <p:spPr bwMode="auto">
          <a:xfrm>
            <a:off x="5985509" y="2144767"/>
            <a:ext cx="2600047" cy="1438324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6CA406-2B11-5E78-8C48-BA057D2D49AC}"/>
              </a:ext>
            </a:extLst>
          </p:cNvPr>
          <p:cNvSpPr txBox="1"/>
          <p:nvPr/>
        </p:nvSpPr>
        <p:spPr>
          <a:xfrm>
            <a:off x="510540" y="3886200"/>
            <a:ext cx="8311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The precision, recall, and F1-score results for the Neutral class clearly indicate that data imbalance has adversely impacted the model's performance.</a:t>
            </a:r>
          </a:p>
        </p:txBody>
      </p:sp>
    </p:spTree>
    <p:extLst>
      <p:ext uri="{BB962C8B-B14F-4D97-AF65-F5344CB8AC3E}">
        <p14:creationId xmlns:p14="http://schemas.microsoft.com/office/powerpoint/2010/main" val="1840554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effectLst/>
                <a:latin typeface="Abel" panose="02000506030000020004" pitchFamily="2" charset="0"/>
              </a:rPr>
              <a:t>SMOTE – Handling data imbalance</a:t>
            </a:r>
            <a:endParaRPr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324639"/>
            <a:ext cx="7699199" cy="2931584"/>
          </a:xfrm>
        </p:spPr>
        <p:txBody>
          <a:bodyPr/>
          <a:lstStyle/>
          <a:p>
            <a:pPr marL="4953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To address the issue of data imbalance, techniques such as oversampling, </a:t>
            </a:r>
            <a:r>
              <a:rPr lang="en-US" sz="1400" dirty="0" err="1">
                <a:latin typeface="IBM Plex Sans" panose="020B0503050203000203" pitchFamily="34" charset="0"/>
              </a:rPr>
              <a:t>undersampling</a:t>
            </a:r>
            <a:r>
              <a:rPr lang="en-US" sz="1400" dirty="0">
                <a:latin typeface="IBM Plex Sans" panose="020B0503050203000203" pitchFamily="34" charset="0"/>
              </a:rPr>
              <a:t> can be applied. </a:t>
            </a:r>
          </a:p>
          <a:p>
            <a:pPr marL="4953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953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The technique we used is SMOTE ( Synthetic Minority Oversampling ). </a:t>
            </a:r>
          </a:p>
          <a:p>
            <a:pPr marL="4953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953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generates synthetic samples for the minority class, thereby balancing the class distribution in the training data.</a:t>
            </a:r>
          </a:p>
          <a:p>
            <a:pPr marL="4953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953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enhancing the robustness and fairness of the model, ensuring that it performs well across all classes and provides more reliable sentiment analysis.</a:t>
            </a:r>
          </a:p>
          <a:p>
            <a:pPr marL="495300" indent="-34290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95300" indent="-34290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95300" indent="-34290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0661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dirty="0">
                <a:effectLst/>
                <a:latin typeface="Abel" panose="02000506030000020004" pitchFamily="2" charset="0"/>
              </a:rPr>
              <a:t>Performance Metrics ( after applying SMOTE )</a:t>
            </a:r>
            <a:endParaRPr sz="3200"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8602AF-9B3E-AEE1-09A4-D1A886F79564}"/>
              </a:ext>
            </a:extLst>
          </p:cNvPr>
          <p:cNvSpPr txBox="1"/>
          <p:nvPr/>
        </p:nvSpPr>
        <p:spPr>
          <a:xfrm>
            <a:off x="675186" y="1562099"/>
            <a:ext cx="250698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Random forest: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94CF00-91DE-65A1-0424-1C9F5AC94F3E}"/>
              </a:ext>
            </a:extLst>
          </p:cNvPr>
          <p:cNvSpPr txBox="1"/>
          <p:nvPr/>
        </p:nvSpPr>
        <p:spPr>
          <a:xfrm>
            <a:off x="3200562" y="1562100"/>
            <a:ext cx="250698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Naïve Bayes: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C497A-B4BB-F4D8-1B1F-1B09C2EC0048}"/>
              </a:ext>
            </a:extLst>
          </p:cNvPr>
          <p:cNvSpPr txBox="1"/>
          <p:nvPr/>
        </p:nvSpPr>
        <p:spPr>
          <a:xfrm>
            <a:off x="6024916" y="1562100"/>
            <a:ext cx="2506980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Logistic Regression:</a:t>
            </a:r>
          </a:p>
          <a:p>
            <a:pPr algn="ctr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4585D7-B0A0-9AB3-3598-6BABAAC0C9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770"/>
          <a:stretch/>
        </p:blipFill>
        <p:spPr>
          <a:xfrm>
            <a:off x="3358798" y="2152971"/>
            <a:ext cx="2426354" cy="17862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355428-D651-156B-BB6E-4728C69D89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3849"/>
          <a:stretch/>
        </p:blipFill>
        <p:spPr>
          <a:xfrm>
            <a:off x="707337" y="2146875"/>
            <a:ext cx="2506981" cy="17923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E8CD30B-8EBA-888B-9DA8-93F94DFEA1E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23886"/>
          <a:stretch/>
        </p:blipFill>
        <p:spPr bwMode="auto">
          <a:xfrm>
            <a:off x="6061708" y="2146875"/>
            <a:ext cx="2433395" cy="179237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5949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dirty="0">
                <a:effectLst/>
                <a:latin typeface="Abel" panose="02000506030000020004" pitchFamily="2" charset="0"/>
              </a:rPr>
              <a:t>Performance Metrics ( after applying SMOTE )</a:t>
            </a:r>
            <a:endParaRPr sz="3200"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8602AF-9B3E-AEE1-09A4-D1A886F79564}"/>
              </a:ext>
            </a:extLst>
          </p:cNvPr>
          <p:cNvSpPr txBox="1"/>
          <p:nvPr/>
        </p:nvSpPr>
        <p:spPr>
          <a:xfrm>
            <a:off x="675186" y="1370557"/>
            <a:ext cx="250698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Random forest: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94CF00-91DE-65A1-0424-1C9F5AC94F3E}"/>
              </a:ext>
            </a:extLst>
          </p:cNvPr>
          <p:cNvSpPr txBox="1"/>
          <p:nvPr/>
        </p:nvSpPr>
        <p:spPr>
          <a:xfrm>
            <a:off x="3182166" y="1370557"/>
            <a:ext cx="250698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Naïve Bayes: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C497A-B4BB-F4D8-1B1F-1B09C2EC0048}"/>
              </a:ext>
            </a:extLst>
          </p:cNvPr>
          <p:cNvSpPr txBox="1"/>
          <p:nvPr/>
        </p:nvSpPr>
        <p:spPr>
          <a:xfrm>
            <a:off x="6024916" y="1370557"/>
            <a:ext cx="2506980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Logistic Regression:</a:t>
            </a:r>
          </a:p>
          <a:p>
            <a:pPr algn="ctr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FDDD89-4D5D-1326-A745-30454B16D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2"/>
          <a:stretch>
            <a:fillRect/>
          </a:stretch>
        </p:blipFill>
        <p:spPr bwMode="auto">
          <a:xfrm>
            <a:off x="3422032" y="1836360"/>
            <a:ext cx="2278380" cy="1929130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337CB8-A4DF-6C2F-C0FF-6B8E7F2C70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362" y="1826835"/>
            <a:ext cx="2247900" cy="1931035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368138-2E3C-F997-F189-54AE75D195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895" y="1819214"/>
            <a:ext cx="2250651" cy="1929129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348AAD-7B31-F36D-74D7-7875CBF96A83}"/>
              </a:ext>
            </a:extLst>
          </p:cNvPr>
          <p:cNvSpPr txBox="1"/>
          <p:nvPr/>
        </p:nvSpPr>
        <p:spPr>
          <a:xfrm>
            <a:off x="510540" y="3886200"/>
            <a:ext cx="8311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Based on the confusion matrices, accuracy and report, we found that the Random Forest model outperformed the other models, achieving higher accuracy and better balance across the classes. </a:t>
            </a:r>
            <a:endParaRPr lang="en-US" sz="11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183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i="0" dirty="0">
                <a:effectLst/>
                <a:latin typeface="Abel" panose="02000506030000020004" pitchFamily="2" charset="0"/>
              </a:rPr>
              <a:t>Visualization of Results</a:t>
            </a:r>
            <a:endParaRPr lang="en-US" sz="3200" b="0" i="0" dirty="0">
              <a:solidFill>
                <a:srgbClr val="D1D5DB"/>
              </a:solidFill>
              <a:effectLst/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438938"/>
            <a:ext cx="7699200" cy="3361661"/>
          </a:xfrm>
        </p:spPr>
        <p:txBody>
          <a:bodyPr/>
          <a:lstStyle/>
          <a:p>
            <a:pPr marL="495300" indent="-34290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Learning curve: </a:t>
            </a: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The learning curves for the Random Forest model showed how training and validation accuracy evolved as the number of training samples increased.</a:t>
            </a:r>
            <a:r>
              <a:rPr lang="en-US" sz="1400" dirty="0">
                <a:latin typeface="IBM Plex Sans" panose="020B0503050203000203" pitchFamily="34" charset="0"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897558-0544-ACE2-AB24-8E9CF0A756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7451" y="2185603"/>
            <a:ext cx="3789048" cy="24183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394668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i="0" dirty="0">
                <a:effectLst/>
                <a:latin typeface="Abel" panose="02000506030000020004" pitchFamily="2" charset="0"/>
              </a:rPr>
              <a:t>Visualization of Results</a:t>
            </a:r>
            <a:endParaRPr lang="en-US" sz="3200" b="0" i="0" dirty="0">
              <a:solidFill>
                <a:srgbClr val="D1D5DB"/>
              </a:solidFill>
              <a:effectLst/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438938"/>
            <a:ext cx="7699200" cy="3361661"/>
          </a:xfrm>
        </p:spPr>
        <p:txBody>
          <a:bodyPr/>
          <a:lstStyle/>
          <a:p>
            <a:pPr marL="495300" indent="-342900" algn="l"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ROC Curves: The ROC curves illustrated the trade-off between true positive rate and false positive rate for each class.</a:t>
            </a:r>
            <a:endParaRPr lang="en-US" sz="1100" dirty="0">
              <a:latin typeface="IBM Plex Sans" panose="020B050305020300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078792-F793-568D-6430-82DD2FA0EF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719" y="2135504"/>
            <a:ext cx="3375660" cy="26650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38852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33"/>
          <p:cNvSpPr txBox="1">
            <a:spLocks noGrp="1"/>
          </p:cNvSpPr>
          <p:nvPr>
            <p:ph type="subTitle" idx="1"/>
          </p:nvPr>
        </p:nvSpPr>
        <p:spPr>
          <a:xfrm>
            <a:off x="1063588" y="2614223"/>
            <a:ext cx="3128400" cy="12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IBM Plex Sans" panose="020B0503050203000203" pitchFamily="34" charset="0"/>
              </a:rPr>
              <a:t>Challenges in manually analyzing Arabic text reviews due to the language's complexity and high data volume.</a:t>
            </a:r>
          </a:p>
        </p:txBody>
      </p:sp>
      <p:sp>
        <p:nvSpPr>
          <p:cNvPr id="916" name="Google Shape;916;p33"/>
          <p:cNvSpPr txBox="1">
            <a:spLocks noGrp="1"/>
          </p:cNvSpPr>
          <p:nvPr>
            <p:ph type="subTitle" idx="2"/>
          </p:nvPr>
        </p:nvSpPr>
        <p:spPr>
          <a:xfrm>
            <a:off x="4742739" y="2614223"/>
            <a:ext cx="3546945" cy="12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/>
                </a:solidFill>
                <a:latin typeface="IBM Plex Sans" panose="020B0503050203000203" pitchFamily="34" charset="0"/>
                <a:ea typeface="Open Sans"/>
                <a:cs typeface="Open Sans"/>
                <a:sym typeface="Open Sans"/>
              </a:rPr>
              <a:t>To develop an automated system using machine learning to efficiently categorize sentiments in Arabic reviews.</a:t>
            </a:r>
          </a:p>
        </p:txBody>
      </p:sp>
      <p:sp>
        <p:nvSpPr>
          <p:cNvPr id="917" name="Google Shape;917;p3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918" name="Google Shape;918;p33"/>
          <p:cNvSpPr txBox="1">
            <a:spLocks noGrp="1"/>
          </p:cNvSpPr>
          <p:nvPr>
            <p:ph type="subTitle" idx="3"/>
          </p:nvPr>
        </p:nvSpPr>
        <p:spPr>
          <a:xfrm>
            <a:off x="1063588" y="2179807"/>
            <a:ext cx="3128400" cy="5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919" name="Google Shape;919;p33"/>
          <p:cNvSpPr txBox="1">
            <a:spLocks noGrp="1"/>
          </p:cNvSpPr>
          <p:nvPr>
            <p:ph type="subTitle" idx="4"/>
          </p:nvPr>
        </p:nvSpPr>
        <p:spPr>
          <a:xfrm>
            <a:off x="4952013" y="2137277"/>
            <a:ext cx="3128400" cy="5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Aim</a:t>
            </a:r>
            <a:endParaRPr dirty="0"/>
          </a:p>
        </p:txBody>
      </p:sp>
      <p:sp>
        <p:nvSpPr>
          <p:cNvPr id="920" name="Google Shape;920;p33"/>
          <p:cNvSpPr/>
          <p:nvPr/>
        </p:nvSpPr>
        <p:spPr>
          <a:xfrm>
            <a:off x="2278138" y="1624892"/>
            <a:ext cx="699300" cy="699300"/>
          </a:xfrm>
          <a:prstGeom prst="rect">
            <a:avLst/>
          </a:prstGeom>
          <a:gradFill>
            <a:gsLst>
              <a:gs pos="0">
                <a:srgbClr val="1155CC">
                  <a:alpha val="54117"/>
                </a:srgbClr>
              </a:gs>
              <a:gs pos="72000">
                <a:srgbClr val="1155CC">
                  <a:alpha val="0"/>
                </a:srgbClr>
              </a:gs>
              <a:gs pos="100000">
                <a:srgbClr val="1155CC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1" name="Google Shape;921;p33"/>
          <p:cNvSpPr/>
          <p:nvPr/>
        </p:nvSpPr>
        <p:spPr>
          <a:xfrm>
            <a:off x="6166562" y="1595634"/>
            <a:ext cx="699300" cy="699300"/>
          </a:xfrm>
          <a:prstGeom prst="rect">
            <a:avLst/>
          </a:prstGeom>
          <a:gradFill>
            <a:gsLst>
              <a:gs pos="0">
                <a:srgbClr val="1155CC">
                  <a:alpha val="54117"/>
                </a:srgbClr>
              </a:gs>
              <a:gs pos="72000">
                <a:srgbClr val="1155CC">
                  <a:alpha val="0"/>
                </a:srgbClr>
              </a:gs>
              <a:gs pos="100000">
                <a:srgbClr val="1155CC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3"/>
          <p:cNvSpPr/>
          <p:nvPr/>
        </p:nvSpPr>
        <p:spPr>
          <a:xfrm>
            <a:off x="6356313" y="1791430"/>
            <a:ext cx="319799" cy="366269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BF81C0-DD0E-C9EB-7AF7-9B38E39E4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171" y="1815101"/>
            <a:ext cx="347234" cy="34723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i="0" dirty="0">
                <a:effectLst/>
                <a:latin typeface="Abel" panose="02000506030000020004" pitchFamily="2" charset="0"/>
              </a:rPr>
              <a:t>Visualization of Results</a:t>
            </a:r>
            <a:endParaRPr lang="en-US" sz="3200" b="0" i="0" dirty="0">
              <a:solidFill>
                <a:srgbClr val="D1D5DB"/>
              </a:solidFill>
              <a:effectLst/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438938"/>
            <a:ext cx="7699200" cy="3361661"/>
          </a:xfrm>
        </p:spPr>
        <p:txBody>
          <a:bodyPr/>
          <a:lstStyle/>
          <a:p>
            <a:pPr marL="495300" indent="-342900" algn="l"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Training and Validation Error vs. Number of Trees: plots the error rates on the y-axis against the number of decision trees in the ensemble on the x-axis. </a:t>
            </a:r>
            <a:endParaRPr lang="en-US" sz="1000" dirty="0">
              <a:latin typeface="IBM Plex Sans" panose="020B050305020300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F1AB8B-85EE-E962-C6EA-8E8B8B3B1B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743" y="2171700"/>
            <a:ext cx="4078514" cy="22555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278655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effectLst/>
                <a:latin typeface="Abel" panose="02000506030000020004" pitchFamily="2" charset="0"/>
              </a:rPr>
              <a:t>Overall</a:t>
            </a:r>
            <a:endParaRPr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2375" y="1283970"/>
            <a:ext cx="7699199" cy="3935730"/>
          </a:xfrm>
        </p:spPr>
        <p:txBody>
          <a:bodyPr/>
          <a:lstStyle/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the use of SMOTE significantly improved the model's ability to handle imbalanced classes. 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These results demonstrate the effectiveness of the proposed methodology in addressing sentiment analysis of company reviews and highlight areas for further improvement.</a:t>
            </a:r>
          </a:p>
          <a:p>
            <a:pPr marL="152400" indent="0" algn="l"/>
            <a:endParaRPr lang="en-US" sz="14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Some testing examples we used: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lvl="1" indent="-285750" algn="just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Comment: "</a:t>
            </a:r>
            <a:r>
              <a:rPr lang="ar-SA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وصلني الطعام متأخرا والاكل بارد</a:t>
            </a: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" </a:t>
            </a:r>
            <a:r>
              <a:rPr lang="en-US" sz="1400" dirty="0"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Predicted Label: Negative</a:t>
            </a:r>
          </a:p>
          <a:p>
            <a:pPr marL="742950" lvl="1" indent="-285750" algn="just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Comment: "</a:t>
            </a:r>
            <a:r>
              <a:rPr lang="ar-SA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أفضل تطبيق</a:t>
            </a: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" </a:t>
            </a:r>
            <a:r>
              <a:rPr lang="en-US" sz="1400" dirty="0"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Predicted Label: Positive</a:t>
            </a:r>
          </a:p>
          <a:p>
            <a:pPr marL="742950" lvl="1" indent="-285750" algn="just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Comment: "</a:t>
            </a:r>
            <a:r>
              <a:rPr lang="ar-SA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مش عارف</a:t>
            </a: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" </a:t>
            </a:r>
            <a:r>
              <a:rPr lang="en-US" sz="1400" dirty="0"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Predicted Label: Neutral</a:t>
            </a:r>
          </a:p>
          <a:p>
            <a:pPr marL="742950" lvl="1" indent="-285750" algn="just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457200" algn="just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95350" lvl="1" indent="-285750" algn="l">
              <a:buFont typeface="Arial" panose="020B0604020202020204" pitchFamily="34" charset="0"/>
              <a:buChar char="•"/>
            </a:pP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100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FD4B1-9E0D-6CD8-2597-3592C57DE4C5}"/>
              </a:ext>
            </a:extLst>
          </p:cNvPr>
          <p:cNvSpPr txBox="1"/>
          <p:nvPr/>
        </p:nvSpPr>
        <p:spPr>
          <a:xfrm>
            <a:off x="917507" y="1882140"/>
            <a:ext cx="750406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accent3"/>
              </a:buClr>
            </a:pP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76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Abel" panose="02000506030000020004" pitchFamily="2" charset="0"/>
              </a:rPr>
              <a:t>Project Strengths</a:t>
            </a:r>
            <a:endParaRPr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2375" y="1283970"/>
            <a:ext cx="7699199" cy="3935730"/>
          </a:xfrm>
        </p:spPr>
        <p:txBody>
          <a:bodyPr/>
          <a:lstStyle/>
          <a:p>
            <a:pPr marL="342900" marR="0" lvl="0" indent="-342900" algn="just" rtl="0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 Accuracy: The final model achieved an accuracy of 88%, demonstrating its effectiveness in sentiment classification</a:t>
            </a:r>
            <a:r>
              <a:rPr lang="ar-SA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Imbalance Handling: The use of SMOTE successfully addressed the issue of data imbalance, ensuring that all sentiment classes were adequately represented in the training process</a:t>
            </a:r>
            <a:r>
              <a:rPr lang="ar-SA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52400" indent="0" algn="l"/>
            <a:endParaRPr lang="en-US" sz="14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Comprehensive Preprocessing: The extensive preprocessing pipeline, including emoji removal, punctuation removal, tokenization, stop words removal, stemming, and lemmatization, significantly improved the quality of the input data</a:t>
            </a:r>
            <a:r>
              <a:rPr lang="ar-SA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4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Visualization Tools: The use of visualizations such as word clouds, pie charts, and provided valuable insights into the dataset and the distribution of sentiments and companies.</a:t>
            </a:r>
          </a:p>
          <a:p>
            <a:pPr marL="0" marR="0" indent="457200" algn="just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895350" lvl="1" indent="-285750" algn="l">
              <a:buFont typeface="Arial" panose="020B0604020202020204" pitchFamily="34" charset="0"/>
              <a:buChar char="•"/>
            </a:pP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100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FD4B1-9E0D-6CD8-2597-3592C57DE4C5}"/>
              </a:ext>
            </a:extLst>
          </p:cNvPr>
          <p:cNvSpPr txBox="1"/>
          <p:nvPr/>
        </p:nvSpPr>
        <p:spPr>
          <a:xfrm>
            <a:off x="917507" y="1882140"/>
            <a:ext cx="750406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chemeClr val="accent3"/>
              </a:buClr>
            </a:pP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5713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effectLst/>
                <a:latin typeface="Abel" panose="02000506030000020004" pitchFamily="2" charset="0"/>
              </a:rPr>
              <a:t>Limitations</a:t>
            </a:r>
            <a:endParaRPr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438939"/>
            <a:ext cx="7699199" cy="2931584"/>
          </a:xfrm>
        </p:spPr>
        <p:txBody>
          <a:bodyPr/>
          <a:lstStyle/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Dialectal Variations: The model struggled with accurately classifying sentiments across different Arabic dialects, which have distinct vocabulary and syntax</a:t>
            </a:r>
            <a:r>
              <a:rPr lang="ar-SA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1D5DB"/>
              </a:solidFill>
              <a:latin typeface="IBM Plex Sans" panose="020B0503050203000203" pitchFamily="34" charset="0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Limited Lexical Resources: The lack of comprehensive Arabic sentiment lexicons posed a challenge in enhancing the model's performance</a:t>
            </a:r>
            <a:r>
              <a:rPr lang="ar-SA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D1D5DB"/>
              </a:solidFill>
              <a:latin typeface="IBM Plex Sans" panose="020B0503050203000203" pitchFamily="34" charset="0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Complexity in Preprocessing: The extensive preprocessing required for Arabic text added complexity and increased the processing time.</a:t>
            </a:r>
          </a:p>
          <a:p>
            <a:pPr marL="152400" indent="0" algn="l"/>
            <a:endParaRPr lang="en-US" sz="1800" dirty="0">
              <a:solidFill>
                <a:srgbClr val="D1D5DB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6829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effectLst/>
                <a:latin typeface="Abel" panose="02000506030000020004" pitchFamily="2" charset="0"/>
              </a:rPr>
              <a:t>Future Works</a:t>
            </a:r>
            <a:endParaRPr dirty="0">
              <a:solidFill>
                <a:schemeClr val="tx1"/>
              </a:solidFill>
              <a:latin typeface="Abel" panose="02000506030000020004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438939"/>
            <a:ext cx="7699199" cy="2931584"/>
          </a:xfrm>
        </p:spPr>
        <p:txBody>
          <a:bodyPr/>
          <a:lstStyle/>
          <a:p>
            <a:pPr marL="342900" marR="0" lvl="0" indent="-342900" algn="just" rtl="0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Enhancing Dialect Handling: improving the model's ability to handle various Arabic dialects. </a:t>
            </a:r>
          </a:p>
          <a:p>
            <a:pPr marL="0" marR="0" lvl="0" indent="0" algn="just" rtl="0">
              <a:spcBef>
                <a:spcPts val="0"/>
              </a:spcBef>
              <a:spcAft>
                <a:spcPts val="800"/>
              </a:spcAft>
            </a:pPr>
            <a:endParaRPr lang="en-US" sz="1400" dirty="0">
              <a:solidFill>
                <a:srgbClr val="D1D5DB"/>
              </a:solidFill>
              <a:latin typeface="IBM Plex Sans" panose="020B0503050203000203" pitchFamily="34" charset="0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Real-Time Sentiment Analysis: Developing a real-time sentiment analysis application that can process and classify sentiments in live text streams.</a:t>
            </a:r>
          </a:p>
          <a:p>
            <a:pPr marL="0" marR="0" lvl="0" indent="0" algn="just" rtl="0">
              <a:spcBef>
                <a:spcPts val="0"/>
              </a:spcBef>
              <a:spcAft>
                <a:spcPts val="800"/>
              </a:spcAft>
            </a:pPr>
            <a:endParaRPr lang="en-US" sz="1400" dirty="0">
              <a:solidFill>
                <a:srgbClr val="D1D5DB"/>
              </a:solidFill>
              <a:latin typeface="IBM Plex Sans" panose="020B0503050203000203" pitchFamily="34" charset="0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Exploring Deep Learning Models: Investigating the use of deep learning models such as BERT or GPT for Arabic sentiment analysis could provide insights into further improving model performance and handling more complex linguistic structures</a:t>
            </a:r>
            <a:r>
              <a:rPr lang="ar-SA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4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Deployment into an Environment: Deploying the model into an environment using frameworks like Flask or </a:t>
            </a:r>
            <a:r>
              <a:rPr lang="en-US" sz="1400" dirty="0" err="1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Streamlit</a:t>
            </a:r>
            <a:r>
              <a:rPr lang="en-US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52400" indent="0" algn="l"/>
            <a:endParaRPr lang="en-US" sz="1800" dirty="0">
              <a:solidFill>
                <a:srgbClr val="D1D5DB"/>
              </a:solidFill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4582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9" name="Google Shape;124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899" y="3937236"/>
            <a:ext cx="4536202" cy="959053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p48"/>
          <p:cNvSpPr txBox="1">
            <a:spLocks noGrp="1"/>
          </p:cNvSpPr>
          <p:nvPr>
            <p:ph type="title"/>
          </p:nvPr>
        </p:nvSpPr>
        <p:spPr>
          <a:xfrm>
            <a:off x="2981913" y="1559322"/>
            <a:ext cx="3711521" cy="10520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br>
              <a:rPr lang="en" dirty="0"/>
            </a:br>
            <a:r>
              <a:rPr lang="en" sz="2000" dirty="0"/>
              <a:t>Any Question? </a:t>
            </a:r>
            <a:endParaRPr dirty="0">
              <a:solidFill>
                <a:schemeClr val="lt2"/>
              </a:solidFill>
            </a:endParaRPr>
          </a:p>
        </p:txBody>
      </p:sp>
      <p:pic>
        <p:nvPicPr>
          <p:cNvPr id="1252" name="Google Shape;125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375" y="2598000"/>
            <a:ext cx="1985101" cy="1410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3" name="Google Shape;1253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1751" y="3357725"/>
            <a:ext cx="1754199" cy="12462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4" name="Google Shape;1254;p48"/>
          <p:cNvGrpSpPr/>
          <p:nvPr/>
        </p:nvGrpSpPr>
        <p:grpSpPr>
          <a:xfrm>
            <a:off x="493784" y="2634816"/>
            <a:ext cx="640766" cy="3119058"/>
            <a:chOff x="4713409" y="2595966"/>
            <a:chExt cx="640766" cy="3119058"/>
          </a:xfrm>
        </p:grpSpPr>
        <p:sp>
          <p:nvSpPr>
            <p:cNvPr id="1255" name="Google Shape;1255;p48"/>
            <p:cNvSpPr/>
            <p:nvPr/>
          </p:nvSpPr>
          <p:spPr>
            <a:xfrm>
              <a:off x="4713409" y="2730825"/>
              <a:ext cx="516229" cy="2984199"/>
            </a:xfrm>
            <a:custGeom>
              <a:avLst/>
              <a:gdLst/>
              <a:ahLst/>
              <a:cxnLst/>
              <a:rect l="l" t="t" r="r" b="b"/>
              <a:pathLst>
                <a:path w="29398" h="169943" extrusionOk="0">
                  <a:moveTo>
                    <a:pt x="528" y="169943"/>
                  </a:moveTo>
                  <a:lnTo>
                    <a:pt x="0" y="169943"/>
                  </a:lnTo>
                  <a:lnTo>
                    <a:pt x="0" y="124385"/>
                  </a:lnTo>
                  <a:lnTo>
                    <a:pt x="13766" y="110620"/>
                  </a:lnTo>
                  <a:lnTo>
                    <a:pt x="13766" y="90446"/>
                  </a:lnTo>
                  <a:lnTo>
                    <a:pt x="28869" y="75307"/>
                  </a:lnTo>
                  <a:lnTo>
                    <a:pt x="28869" y="0"/>
                  </a:lnTo>
                  <a:lnTo>
                    <a:pt x="29397" y="0"/>
                  </a:lnTo>
                  <a:lnTo>
                    <a:pt x="29397" y="75519"/>
                  </a:lnTo>
                  <a:lnTo>
                    <a:pt x="14294" y="90657"/>
                  </a:lnTo>
                  <a:lnTo>
                    <a:pt x="14294" y="110831"/>
                  </a:lnTo>
                  <a:lnTo>
                    <a:pt x="528" y="12459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8"/>
            <p:cNvSpPr/>
            <p:nvPr/>
          </p:nvSpPr>
          <p:spPr>
            <a:xfrm>
              <a:off x="5097075" y="2595966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48"/>
          <p:cNvGrpSpPr/>
          <p:nvPr/>
        </p:nvGrpSpPr>
        <p:grpSpPr>
          <a:xfrm>
            <a:off x="1120852" y="2762814"/>
            <a:ext cx="510498" cy="3558099"/>
            <a:chOff x="5340477" y="2723964"/>
            <a:chExt cx="510498" cy="3558099"/>
          </a:xfrm>
        </p:grpSpPr>
        <p:sp>
          <p:nvSpPr>
            <p:cNvPr id="1258" name="Google Shape;1258;p48"/>
            <p:cNvSpPr/>
            <p:nvPr/>
          </p:nvSpPr>
          <p:spPr>
            <a:xfrm>
              <a:off x="5340477" y="2849645"/>
              <a:ext cx="386425" cy="3432418"/>
            </a:xfrm>
            <a:custGeom>
              <a:avLst/>
              <a:gdLst/>
              <a:ahLst/>
              <a:cxnLst/>
              <a:rect l="l" t="t" r="r" b="b"/>
              <a:pathLst>
                <a:path w="22006" h="195468" extrusionOk="0">
                  <a:moveTo>
                    <a:pt x="529" y="195467"/>
                  </a:moveTo>
                  <a:lnTo>
                    <a:pt x="1" y="195467"/>
                  </a:lnTo>
                  <a:lnTo>
                    <a:pt x="1" y="94143"/>
                  </a:lnTo>
                  <a:lnTo>
                    <a:pt x="21477" y="72667"/>
                  </a:lnTo>
                  <a:lnTo>
                    <a:pt x="21477" y="0"/>
                  </a:lnTo>
                  <a:lnTo>
                    <a:pt x="22005" y="0"/>
                  </a:lnTo>
                  <a:lnTo>
                    <a:pt x="22005" y="72878"/>
                  </a:lnTo>
                  <a:lnTo>
                    <a:pt x="529" y="9435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5593875" y="2723964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48"/>
          <p:cNvGrpSpPr/>
          <p:nvPr/>
        </p:nvGrpSpPr>
        <p:grpSpPr>
          <a:xfrm>
            <a:off x="1622001" y="2695189"/>
            <a:ext cx="582864" cy="2971080"/>
            <a:chOff x="5841626" y="2656339"/>
            <a:chExt cx="582864" cy="2971080"/>
          </a:xfrm>
        </p:grpSpPr>
        <p:sp>
          <p:nvSpPr>
            <p:cNvPr id="1261" name="Google Shape;1261;p48"/>
            <p:cNvSpPr/>
            <p:nvPr/>
          </p:nvSpPr>
          <p:spPr>
            <a:xfrm>
              <a:off x="5967000" y="2773655"/>
              <a:ext cx="457491" cy="2853763"/>
            </a:xfrm>
            <a:custGeom>
              <a:avLst/>
              <a:gdLst/>
              <a:ahLst/>
              <a:cxnLst/>
              <a:rect l="l" t="t" r="r" b="b"/>
              <a:pathLst>
                <a:path w="26053" h="162515" extrusionOk="0">
                  <a:moveTo>
                    <a:pt x="4084" y="162514"/>
                  </a:moveTo>
                  <a:lnTo>
                    <a:pt x="3556" y="162514"/>
                  </a:lnTo>
                  <a:lnTo>
                    <a:pt x="3556" y="100973"/>
                  </a:lnTo>
                  <a:lnTo>
                    <a:pt x="25525" y="79004"/>
                  </a:lnTo>
                  <a:lnTo>
                    <a:pt x="25525" y="50592"/>
                  </a:lnTo>
                  <a:lnTo>
                    <a:pt x="0" y="25067"/>
                  </a:lnTo>
                  <a:lnTo>
                    <a:pt x="0" y="0"/>
                  </a:lnTo>
                  <a:lnTo>
                    <a:pt x="528" y="0"/>
                  </a:lnTo>
                  <a:lnTo>
                    <a:pt x="528" y="24856"/>
                  </a:lnTo>
                  <a:lnTo>
                    <a:pt x="26053" y="50381"/>
                  </a:lnTo>
                  <a:lnTo>
                    <a:pt x="26053" y="79215"/>
                  </a:lnTo>
                  <a:lnTo>
                    <a:pt x="4084" y="10118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5841626" y="2656339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" name="Google Shape;1263;p48"/>
          <p:cNvGrpSpPr/>
          <p:nvPr/>
        </p:nvGrpSpPr>
        <p:grpSpPr>
          <a:xfrm>
            <a:off x="1404181" y="3548065"/>
            <a:ext cx="587067" cy="2786410"/>
            <a:chOff x="5623806" y="3509215"/>
            <a:chExt cx="587067" cy="2786410"/>
          </a:xfrm>
        </p:grpSpPr>
        <p:sp>
          <p:nvSpPr>
            <p:cNvPr id="1264" name="Google Shape;1264;p48"/>
            <p:cNvSpPr/>
            <p:nvPr/>
          </p:nvSpPr>
          <p:spPr>
            <a:xfrm>
              <a:off x="5623806" y="3629191"/>
              <a:ext cx="462443" cy="2666433"/>
            </a:xfrm>
            <a:custGeom>
              <a:avLst/>
              <a:gdLst/>
              <a:ahLst/>
              <a:cxnLst/>
              <a:rect l="l" t="t" r="r" b="b"/>
              <a:pathLst>
                <a:path w="26335" h="151847" extrusionOk="0">
                  <a:moveTo>
                    <a:pt x="528" y="151847"/>
                  </a:moveTo>
                  <a:lnTo>
                    <a:pt x="0" y="151847"/>
                  </a:lnTo>
                  <a:lnTo>
                    <a:pt x="0" y="111113"/>
                  </a:lnTo>
                  <a:lnTo>
                    <a:pt x="12287" y="98826"/>
                  </a:lnTo>
                  <a:lnTo>
                    <a:pt x="12287" y="80800"/>
                  </a:lnTo>
                  <a:lnTo>
                    <a:pt x="25807" y="67280"/>
                  </a:lnTo>
                  <a:lnTo>
                    <a:pt x="25807" y="1"/>
                  </a:lnTo>
                  <a:lnTo>
                    <a:pt x="26335" y="1"/>
                  </a:lnTo>
                  <a:lnTo>
                    <a:pt x="26335" y="67492"/>
                  </a:lnTo>
                  <a:lnTo>
                    <a:pt x="12815" y="81011"/>
                  </a:lnTo>
                  <a:lnTo>
                    <a:pt x="12815" y="99037"/>
                  </a:lnTo>
                  <a:lnTo>
                    <a:pt x="528" y="11132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5953772" y="350921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48"/>
          <p:cNvGrpSpPr/>
          <p:nvPr/>
        </p:nvGrpSpPr>
        <p:grpSpPr>
          <a:xfrm>
            <a:off x="2359701" y="2574990"/>
            <a:ext cx="409296" cy="3509969"/>
            <a:chOff x="6579326" y="2536140"/>
            <a:chExt cx="409296" cy="3509969"/>
          </a:xfrm>
        </p:grpSpPr>
        <p:sp>
          <p:nvSpPr>
            <p:cNvPr id="1267" name="Google Shape;1267;p48"/>
            <p:cNvSpPr/>
            <p:nvPr/>
          </p:nvSpPr>
          <p:spPr>
            <a:xfrm>
              <a:off x="6579326" y="2656344"/>
              <a:ext cx="390728" cy="3389765"/>
            </a:xfrm>
            <a:custGeom>
              <a:avLst/>
              <a:gdLst/>
              <a:ahLst/>
              <a:cxnLst/>
              <a:rect l="l" t="t" r="r" b="b"/>
              <a:pathLst>
                <a:path w="22251" h="193039" extrusionOk="0">
                  <a:moveTo>
                    <a:pt x="22251" y="193039"/>
                  </a:moveTo>
                  <a:lnTo>
                    <a:pt x="21723" y="193039"/>
                  </a:lnTo>
                  <a:lnTo>
                    <a:pt x="21723" y="149946"/>
                  </a:lnTo>
                  <a:lnTo>
                    <a:pt x="0" y="128223"/>
                  </a:lnTo>
                  <a:lnTo>
                    <a:pt x="0" y="54008"/>
                  </a:lnTo>
                  <a:lnTo>
                    <a:pt x="6267" y="47741"/>
                  </a:lnTo>
                  <a:lnTo>
                    <a:pt x="6267" y="36897"/>
                  </a:lnTo>
                  <a:lnTo>
                    <a:pt x="15702" y="27462"/>
                  </a:lnTo>
                  <a:lnTo>
                    <a:pt x="15702" y="1"/>
                  </a:lnTo>
                  <a:lnTo>
                    <a:pt x="16231" y="1"/>
                  </a:lnTo>
                  <a:lnTo>
                    <a:pt x="16231" y="27708"/>
                  </a:lnTo>
                  <a:lnTo>
                    <a:pt x="6795" y="37108"/>
                  </a:lnTo>
                  <a:lnTo>
                    <a:pt x="6795" y="47987"/>
                  </a:lnTo>
                  <a:lnTo>
                    <a:pt x="528" y="54219"/>
                  </a:lnTo>
                  <a:lnTo>
                    <a:pt x="528" y="128012"/>
                  </a:lnTo>
                  <a:lnTo>
                    <a:pt x="22251" y="14973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6731522" y="2536140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" name="Google Shape;1269;p48"/>
          <p:cNvGrpSpPr/>
          <p:nvPr/>
        </p:nvGrpSpPr>
        <p:grpSpPr>
          <a:xfrm>
            <a:off x="2320890" y="3421264"/>
            <a:ext cx="586106" cy="2789811"/>
            <a:chOff x="6540515" y="3382414"/>
            <a:chExt cx="586106" cy="2789811"/>
          </a:xfrm>
        </p:grpSpPr>
        <p:sp>
          <p:nvSpPr>
            <p:cNvPr id="1270" name="Google Shape;1270;p48"/>
            <p:cNvSpPr/>
            <p:nvPr/>
          </p:nvSpPr>
          <p:spPr>
            <a:xfrm>
              <a:off x="6540515" y="3505791"/>
              <a:ext cx="462460" cy="2666433"/>
            </a:xfrm>
            <a:custGeom>
              <a:avLst/>
              <a:gdLst/>
              <a:ahLst/>
              <a:cxnLst/>
              <a:rect l="l" t="t" r="r" b="b"/>
              <a:pathLst>
                <a:path w="26336" h="151847" extrusionOk="0">
                  <a:moveTo>
                    <a:pt x="529" y="151847"/>
                  </a:moveTo>
                  <a:lnTo>
                    <a:pt x="1" y="151847"/>
                  </a:lnTo>
                  <a:lnTo>
                    <a:pt x="1" y="111113"/>
                  </a:lnTo>
                  <a:lnTo>
                    <a:pt x="12288" y="98826"/>
                  </a:lnTo>
                  <a:lnTo>
                    <a:pt x="12288" y="80800"/>
                  </a:lnTo>
                  <a:lnTo>
                    <a:pt x="25807" y="67280"/>
                  </a:lnTo>
                  <a:lnTo>
                    <a:pt x="25807" y="1"/>
                  </a:lnTo>
                  <a:lnTo>
                    <a:pt x="26335" y="1"/>
                  </a:lnTo>
                  <a:lnTo>
                    <a:pt x="26335" y="67492"/>
                  </a:lnTo>
                  <a:lnTo>
                    <a:pt x="12816" y="81011"/>
                  </a:lnTo>
                  <a:lnTo>
                    <a:pt x="12816" y="99037"/>
                  </a:lnTo>
                  <a:lnTo>
                    <a:pt x="529" y="11132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6869521" y="3382414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" name="Google Shape;1272;p48"/>
          <p:cNvGrpSpPr/>
          <p:nvPr/>
        </p:nvGrpSpPr>
        <p:grpSpPr>
          <a:xfrm>
            <a:off x="2786304" y="3876969"/>
            <a:ext cx="587619" cy="1765006"/>
            <a:chOff x="7005929" y="3838119"/>
            <a:chExt cx="587619" cy="1765006"/>
          </a:xfrm>
        </p:grpSpPr>
        <p:sp>
          <p:nvSpPr>
            <p:cNvPr id="1273" name="Google Shape;1273;p48"/>
            <p:cNvSpPr/>
            <p:nvPr/>
          </p:nvSpPr>
          <p:spPr>
            <a:xfrm>
              <a:off x="7005929" y="3959860"/>
              <a:ext cx="462460" cy="1643265"/>
            </a:xfrm>
            <a:custGeom>
              <a:avLst/>
              <a:gdLst/>
              <a:ahLst/>
              <a:cxnLst/>
              <a:rect l="l" t="t" r="r" b="b"/>
              <a:pathLst>
                <a:path w="26336" h="93580" extrusionOk="0">
                  <a:moveTo>
                    <a:pt x="529" y="93580"/>
                  </a:moveTo>
                  <a:lnTo>
                    <a:pt x="1" y="93580"/>
                  </a:lnTo>
                  <a:lnTo>
                    <a:pt x="1" y="52846"/>
                  </a:lnTo>
                  <a:lnTo>
                    <a:pt x="12288" y="40559"/>
                  </a:lnTo>
                  <a:lnTo>
                    <a:pt x="12288" y="33728"/>
                  </a:lnTo>
                  <a:lnTo>
                    <a:pt x="25807" y="20244"/>
                  </a:lnTo>
                  <a:lnTo>
                    <a:pt x="25807" y="1"/>
                  </a:lnTo>
                  <a:lnTo>
                    <a:pt x="26335" y="1"/>
                  </a:lnTo>
                  <a:lnTo>
                    <a:pt x="26335" y="20456"/>
                  </a:lnTo>
                  <a:lnTo>
                    <a:pt x="12816" y="33975"/>
                  </a:lnTo>
                  <a:lnTo>
                    <a:pt x="12816" y="40770"/>
                  </a:lnTo>
                  <a:lnTo>
                    <a:pt x="529" y="5305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7336447" y="3838119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" name="Google Shape;1275;p48"/>
          <p:cNvGrpSpPr/>
          <p:nvPr/>
        </p:nvGrpSpPr>
        <p:grpSpPr>
          <a:xfrm>
            <a:off x="2987106" y="3596040"/>
            <a:ext cx="587067" cy="2786410"/>
            <a:chOff x="4577556" y="3257565"/>
            <a:chExt cx="587067" cy="2786410"/>
          </a:xfrm>
        </p:grpSpPr>
        <p:sp>
          <p:nvSpPr>
            <p:cNvPr id="1276" name="Google Shape;1276;p48"/>
            <p:cNvSpPr/>
            <p:nvPr/>
          </p:nvSpPr>
          <p:spPr>
            <a:xfrm>
              <a:off x="4577556" y="3377541"/>
              <a:ext cx="462443" cy="2666433"/>
            </a:xfrm>
            <a:custGeom>
              <a:avLst/>
              <a:gdLst/>
              <a:ahLst/>
              <a:cxnLst/>
              <a:rect l="l" t="t" r="r" b="b"/>
              <a:pathLst>
                <a:path w="26335" h="151847" extrusionOk="0">
                  <a:moveTo>
                    <a:pt x="528" y="151847"/>
                  </a:moveTo>
                  <a:lnTo>
                    <a:pt x="0" y="151847"/>
                  </a:lnTo>
                  <a:lnTo>
                    <a:pt x="0" y="111113"/>
                  </a:lnTo>
                  <a:lnTo>
                    <a:pt x="12287" y="98826"/>
                  </a:lnTo>
                  <a:lnTo>
                    <a:pt x="12287" y="80800"/>
                  </a:lnTo>
                  <a:lnTo>
                    <a:pt x="25807" y="67280"/>
                  </a:lnTo>
                  <a:lnTo>
                    <a:pt x="25807" y="1"/>
                  </a:lnTo>
                  <a:lnTo>
                    <a:pt x="26335" y="1"/>
                  </a:lnTo>
                  <a:lnTo>
                    <a:pt x="26335" y="67492"/>
                  </a:lnTo>
                  <a:lnTo>
                    <a:pt x="12815" y="81011"/>
                  </a:lnTo>
                  <a:lnTo>
                    <a:pt x="12815" y="99037"/>
                  </a:lnTo>
                  <a:lnTo>
                    <a:pt x="528" y="11132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56078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4907522" y="325756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23000">
                  <a:srgbClr val="FFFFFF">
                    <a:alpha val="17647"/>
                  </a:srgbClr>
                </a:gs>
                <a:gs pos="4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" name="Google Shape;1278;p48"/>
          <p:cNvGrpSpPr/>
          <p:nvPr/>
        </p:nvGrpSpPr>
        <p:grpSpPr>
          <a:xfrm>
            <a:off x="4635975" y="2762825"/>
            <a:ext cx="257100" cy="1821800"/>
            <a:chOff x="829225" y="2863075"/>
            <a:chExt cx="257100" cy="1821800"/>
          </a:xfrm>
        </p:grpSpPr>
        <p:sp>
          <p:nvSpPr>
            <p:cNvPr id="1279" name="Google Shape;1279;p48"/>
            <p:cNvSpPr/>
            <p:nvPr/>
          </p:nvSpPr>
          <p:spPr>
            <a:xfrm>
              <a:off x="949075" y="2984475"/>
              <a:ext cx="17400" cy="1700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1155CC">
                    <a:alpha val="54117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23000">
                  <a:srgbClr val="1155CC">
                    <a:alpha val="34509"/>
                  </a:srgbClr>
                </a:gs>
                <a:gs pos="41000">
                  <a:srgbClr val="FFFFFF">
                    <a:alpha val="2352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8"/>
          <p:cNvGrpSpPr/>
          <p:nvPr/>
        </p:nvGrpSpPr>
        <p:grpSpPr>
          <a:xfrm>
            <a:off x="5215025" y="2982275"/>
            <a:ext cx="257100" cy="2595800"/>
            <a:chOff x="829225" y="2863075"/>
            <a:chExt cx="257100" cy="2595800"/>
          </a:xfrm>
        </p:grpSpPr>
        <p:sp>
          <p:nvSpPr>
            <p:cNvPr id="1282" name="Google Shape;1282;p48"/>
            <p:cNvSpPr/>
            <p:nvPr/>
          </p:nvSpPr>
          <p:spPr>
            <a:xfrm>
              <a:off x="949075" y="2984475"/>
              <a:ext cx="17400" cy="247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1155CC">
                    <a:alpha val="54117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23000">
                  <a:srgbClr val="1155CC">
                    <a:alpha val="34509"/>
                  </a:srgbClr>
                </a:gs>
                <a:gs pos="41000">
                  <a:srgbClr val="FFFFFF">
                    <a:alpha val="2352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" name="Google Shape;1284;p48"/>
          <p:cNvGrpSpPr/>
          <p:nvPr/>
        </p:nvGrpSpPr>
        <p:grpSpPr>
          <a:xfrm>
            <a:off x="6503100" y="3306100"/>
            <a:ext cx="257100" cy="2595800"/>
            <a:chOff x="829225" y="2863075"/>
            <a:chExt cx="257100" cy="2595800"/>
          </a:xfrm>
        </p:grpSpPr>
        <p:sp>
          <p:nvSpPr>
            <p:cNvPr id="1285" name="Google Shape;1285;p48"/>
            <p:cNvSpPr/>
            <p:nvPr/>
          </p:nvSpPr>
          <p:spPr>
            <a:xfrm>
              <a:off x="949075" y="2984475"/>
              <a:ext cx="17400" cy="247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1155CC">
                    <a:alpha val="54117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23000">
                  <a:srgbClr val="1155CC">
                    <a:alpha val="34509"/>
                  </a:srgbClr>
                </a:gs>
                <a:gs pos="41000">
                  <a:srgbClr val="FFFFFF">
                    <a:alpha val="2352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" name="Google Shape;1287;p48"/>
          <p:cNvGrpSpPr/>
          <p:nvPr/>
        </p:nvGrpSpPr>
        <p:grpSpPr>
          <a:xfrm>
            <a:off x="7585800" y="2449525"/>
            <a:ext cx="257100" cy="2595800"/>
            <a:chOff x="829225" y="2863075"/>
            <a:chExt cx="257100" cy="2595800"/>
          </a:xfrm>
        </p:grpSpPr>
        <p:sp>
          <p:nvSpPr>
            <p:cNvPr id="1288" name="Google Shape;1288;p48"/>
            <p:cNvSpPr/>
            <p:nvPr/>
          </p:nvSpPr>
          <p:spPr>
            <a:xfrm>
              <a:off x="949075" y="2984475"/>
              <a:ext cx="17400" cy="2474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1155CC">
                    <a:alpha val="54117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23000">
                  <a:srgbClr val="1155CC">
                    <a:alpha val="34509"/>
                  </a:srgbClr>
                </a:gs>
                <a:gs pos="41000">
                  <a:srgbClr val="FFFFFF">
                    <a:alpha val="2352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" name="Google Shape;1290;p48"/>
          <p:cNvGrpSpPr/>
          <p:nvPr/>
        </p:nvGrpSpPr>
        <p:grpSpPr>
          <a:xfrm>
            <a:off x="5859063" y="3069963"/>
            <a:ext cx="257100" cy="1116807"/>
            <a:chOff x="829225" y="2863075"/>
            <a:chExt cx="257100" cy="1116807"/>
          </a:xfrm>
        </p:grpSpPr>
        <p:sp>
          <p:nvSpPr>
            <p:cNvPr id="1291" name="Google Shape;1291;p48"/>
            <p:cNvSpPr/>
            <p:nvPr/>
          </p:nvSpPr>
          <p:spPr>
            <a:xfrm>
              <a:off x="949088" y="2984482"/>
              <a:ext cx="17400" cy="995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1155CC">
                    <a:alpha val="54117"/>
                  </a:srgbClr>
                </a:gs>
                <a:gs pos="51000">
                  <a:srgbClr val="FFFFFF">
                    <a:alpha val="3882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829225" y="2863075"/>
              <a:ext cx="257100" cy="2571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23000">
                  <a:srgbClr val="1155CC">
                    <a:alpha val="34509"/>
                  </a:srgbClr>
                </a:gs>
                <a:gs pos="41000">
                  <a:srgbClr val="FFFFFF">
                    <a:alpha val="2352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360967"/>
            <a:ext cx="7595625" cy="2931584"/>
          </a:xfrm>
        </p:spPr>
        <p:txBody>
          <a:bodyPr/>
          <a:lstStyle/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Develop Automation: Build a system to automate sentiment analysis of Arabic text reviews.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Handle Complexity: Address linguistic challenges specific to Arabic, including morphology and text directionality.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Improve Accuracy: Apply advanced machine learning models to enhance accuracy in sentiment categorization.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Facilitate Decision-Making: Provide stakeholders with actionable insights to improve customer satisfaction.</a:t>
            </a:r>
          </a:p>
          <a:p>
            <a:pPr marL="438150" indent="-285750" algn="l">
              <a:buFont typeface="Arial" panose="020B0604020202020204" pitchFamily="34" charset="0"/>
              <a:buChar char="•"/>
            </a:pPr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Scale Analysis: Enable processing of large volumes of data efficiently, surpassing manual analysis capabilities.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245A0-39A3-4AA2-9B71-A083E849F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18953F-422C-46D5-AEAA-DCCD3CB55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591" y="2916704"/>
            <a:ext cx="3152633" cy="1924256"/>
          </a:xfrm>
        </p:spPr>
        <p:txBody>
          <a:bodyPr/>
          <a:lstStyle/>
          <a:p>
            <a:pPr algn="just"/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This study was conducted to propose protocols for evaluating embeddings specifically for Arabic Sentiment Analysis (ASA)</a:t>
            </a:r>
          </a:p>
          <a:p>
            <a:pPr algn="just"/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The researchers evaluated the embeddings using a neural architecture based on the Convolutional Neural Network (CNN), and the experiments provided excellent results with 91.9% accuracy.</a:t>
            </a:r>
          </a:p>
          <a:p>
            <a:pPr algn="just"/>
            <a:endParaRPr lang="en-US" sz="11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18B16FA-F90C-4597-A4B6-8B7E85E67555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333726" y="2976150"/>
            <a:ext cx="2954739" cy="1924256"/>
          </a:xfrm>
        </p:spPr>
        <p:txBody>
          <a:bodyPr/>
          <a:lstStyle/>
          <a:p>
            <a:pPr algn="just">
              <a:spcAft>
                <a:spcPts val="800"/>
              </a:spcAft>
            </a:pPr>
            <a:r>
              <a:rPr lang="en-US" sz="1000" b="0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findings of the review highlight limitations in </a:t>
            </a:r>
          </a:p>
          <a:p>
            <a:pPr algn="just">
              <a:spcAft>
                <a:spcPts val="800"/>
              </a:spcAft>
            </a:pPr>
            <a:r>
              <a:rPr lang="en-US" sz="1000" b="0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existing approaches to ASA, particularly in </a:t>
            </a:r>
          </a:p>
          <a:p>
            <a:pPr algn="just">
              <a:spcAft>
                <a:spcPts val="800"/>
              </a:spcAft>
            </a:pPr>
            <a:r>
              <a:rPr lang="en-US" sz="1000" b="0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preprocessing, feature generation, and sentiment </a:t>
            </a:r>
          </a:p>
          <a:p>
            <a:pPr algn="just">
              <a:spcAft>
                <a:spcPts val="800"/>
              </a:spcAft>
            </a:pPr>
            <a:r>
              <a:rPr lang="en-US" sz="1000" b="0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classification methods. This suggests areas where </a:t>
            </a:r>
          </a:p>
          <a:p>
            <a:pPr algn="just">
              <a:spcAft>
                <a:spcPts val="800"/>
              </a:spcAft>
            </a:pPr>
            <a:r>
              <a:rPr lang="en-US" sz="1000" b="0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future research can focus on improvement.</a:t>
            </a:r>
            <a:endParaRPr lang="en-US" sz="1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>
              <a:spcAft>
                <a:spcPts val="800"/>
              </a:spcAft>
            </a:pPr>
            <a:endParaRPr lang="en-US" sz="1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2EA0C07-3F0B-42DA-8EB8-F69FDD2FB24B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6288465" y="2916704"/>
            <a:ext cx="3547069" cy="1511687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researchers found that the</a:t>
            </a:r>
          </a:p>
          <a:p>
            <a:pPr algn="just">
              <a:lnSpc>
                <a:spcPct val="150000"/>
              </a:lnSpc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Naïve Bayes algorithm provided </a:t>
            </a:r>
          </a:p>
          <a:p>
            <a:pPr algn="just">
              <a:lnSpc>
                <a:spcPct val="150000"/>
              </a:lnSpc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performance, Whereas</a:t>
            </a:r>
          </a:p>
          <a:p>
            <a:pPr algn="just">
              <a:lnSpc>
                <a:spcPct val="150000"/>
              </a:lnSpc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Decision Tree algorithm </a:t>
            </a:r>
          </a:p>
          <a:p>
            <a:pPr algn="just">
              <a:lnSpc>
                <a:spcPct val="150000"/>
              </a:lnSpc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provided the lowest performance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1CACA20-F20C-4CCF-A9F3-DE74E0F5286D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610207" y="2369550"/>
            <a:ext cx="2285400" cy="404400"/>
          </a:xfrm>
        </p:spPr>
        <p:txBody>
          <a:bodyPr/>
          <a:lstStyle/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/>
            <a:endParaRPr lang="en-US" sz="14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2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Toward Qualitative</a:t>
            </a:r>
          </a:p>
          <a:p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Evaluation of Embeddings</a:t>
            </a:r>
          </a:p>
          <a:p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for Arabic Sentiment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Analysis</a:t>
            </a:r>
            <a:endParaRPr lang="en-US" sz="1200" dirty="0"/>
          </a:p>
          <a:p>
            <a:endParaRPr lang="en-US" sz="1400" b="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9104827-73BB-4B80-B213-C1D6164A69EF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531619" y="2254200"/>
            <a:ext cx="2285400" cy="404400"/>
          </a:xfrm>
        </p:spPr>
        <p:txBody>
          <a:bodyPr/>
          <a:lstStyle/>
          <a:p>
            <a:r>
              <a:rPr lang="en-US" sz="1400" dirty="0"/>
              <a:t>A Systematic Literature</a:t>
            </a:r>
          </a:p>
          <a:p>
            <a:r>
              <a:rPr lang="en-US" sz="1400" dirty="0"/>
              <a:t> Review (SLR)</a:t>
            </a:r>
          </a:p>
          <a:p>
            <a:endParaRPr lang="en-US" sz="1400" b="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E6C61AB-E3DF-4F06-8202-FFB19420DE30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288465" y="2255227"/>
            <a:ext cx="2285400" cy="404400"/>
          </a:xfrm>
        </p:spPr>
        <p:txBody>
          <a:bodyPr/>
          <a:lstStyle/>
          <a:p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Arabic Sentiment Analysis</a:t>
            </a:r>
          </a:p>
          <a:p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of YouTube Comments </a:t>
            </a:r>
            <a:endParaRPr lang="en-US" sz="1400" dirty="0"/>
          </a:p>
          <a:p>
            <a:endParaRPr lang="en-US" sz="1400" b="0" dirty="0"/>
          </a:p>
        </p:txBody>
      </p:sp>
    </p:spTree>
    <p:extLst>
      <p:ext uri="{BB962C8B-B14F-4D97-AF65-F5344CB8AC3E}">
        <p14:creationId xmlns:p14="http://schemas.microsoft.com/office/powerpoint/2010/main" val="669463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</a:t>
            </a:r>
            <a:r>
              <a:rPr lang="en" dirty="0"/>
              <a:t>ur pipeline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360967"/>
            <a:ext cx="7595625" cy="2931584"/>
          </a:xfrm>
        </p:spPr>
        <p:txBody>
          <a:bodyPr/>
          <a:lstStyle/>
          <a:p>
            <a:pPr marL="152400" indent="0" algn="l"/>
            <a:endParaRPr lang="en-US" sz="1400" dirty="0">
              <a:latin typeface="IBM Plex Sans" panose="020B050305020300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A0077C-701F-9E2F-A568-5AC918D7D4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62" y="1309488"/>
            <a:ext cx="7647412" cy="323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442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acquisition 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49" y="1360967"/>
            <a:ext cx="7595625" cy="2931584"/>
          </a:xfrm>
        </p:spPr>
        <p:txBody>
          <a:bodyPr/>
          <a:lstStyle/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Source: Obtained from Kaggle.</a:t>
            </a:r>
          </a:p>
          <a:p>
            <a:pPr marL="152400" indent="0" algn="l"/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Content: Contains reviews from various companies in Arabic language.</a:t>
            </a:r>
          </a:p>
          <a:p>
            <a:pPr marL="152400" indent="0" algn="l"/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Features:</a:t>
            </a:r>
          </a:p>
          <a:p>
            <a:pPr marL="895350" lvl="1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Review Description: Text of the review.</a:t>
            </a:r>
          </a:p>
          <a:p>
            <a:pPr marL="895350" lvl="1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Rating: Categorized as 1 (positive), 0 (neutral), or -1 (negative).</a:t>
            </a:r>
          </a:p>
          <a:p>
            <a:pPr marL="895350" lvl="1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Company: Identifies the company being reviewed.</a:t>
            </a:r>
          </a:p>
          <a:p>
            <a:pPr marL="609600" lvl="1" indent="0" algn="l"/>
            <a:endParaRPr lang="en-US" sz="14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latin typeface="IBM Plex Sans" panose="020B0503050203000203" pitchFamily="34" charset="0"/>
              </a:rPr>
              <a:t>Volume: Consists of 40,046 review samples.</a:t>
            </a:r>
          </a:p>
        </p:txBody>
      </p:sp>
    </p:spTree>
    <p:extLst>
      <p:ext uri="{BB962C8B-B14F-4D97-AF65-F5344CB8AC3E}">
        <p14:creationId xmlns:p14="http://schemas.microsoft.com/office/powerpoint/2010/main" val="2009136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Dataset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50" y="1371599"/>
            <a:ext cx="3696432" cy="2931584"/>
          </a:xfrm>
        </p:spPr>
        <p:txBody>
          <a:bodyPr/>
          <a:lstStyle/>
          <a:p>
            <a:pPr marL="152400" indent="0" algn="l"/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sentiment distribution within the dataset:</a:t>
            </a:r>
          </a:p>
          <a:p>
            <a:pPr marL="152400" indent="0" algn="l"/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52400" indent="0" algn="l"/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52400" indent="0" algn="l"/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en-US" sz="1100" dirty="0">
              <a:latin typeface="IBM Plex Sans" panose="020B050305020300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1C9224-0D03-D219-7E56-102F0488B0F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40"/>
          <a:stretch/>
        </p:blipFill>
        <p:spPr bwMode="auto">
          <a:xfrm>
            <a:off x="1428157" y="2057694"/>
            <a:ext cx="2492018" cy="20819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63C2C3-4A23-305A-4612-3526D4B6F8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6" t="4902" b="78354"/>
          <a:stretch/>
        </p:blipFill>
        <p:spPr bwMode="auto">
          <a:xfrm>
            <a:off x="3260650" y="2057694"/>
            <a:ext cx="615823" cy="46271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Subtitle 4">
            <a:extLst>
              <a:ext uri="{FF2B5EF4-FFF2-40B4-BE49-F238E27FC236}">
                <a16:creationId xmlns:a16="http://schemas.microsoft.com/office/drawing/2014/main" id="{AE5112E3-B61D-A97D-4843-5A9CB683A364}"/>
              </a:ext>
            </a:extLst>
          </p:cNvPr>
          <p:cNvSpPr txBox="1">
            <a:spLocks/>
          </p:cNvSpPr>
          <p:nvPr/>
        </p:nvSpPr>
        <p:spPr>
          <a:xfrm>
            <a:off x="4621618" y="1371599"/>
            <a:ext cx="3696432" cy="293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marL="152400" indent="0"/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Company Distribution:</a:t>
            </a:r>
          </a:p>
          <a:p>
            <a:pPr marL="152400" indent="0" algn="l"/>
            <a:endParaRPr lang="en-US" sz="1600" dirty="0"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marL="152400" indent="0" algn="l"/>
            <a:endParaRPr lang="en-US" sz="1050" dirty="0">
              <a:latin typeface="IBM Plex Sans" panose="020B050305020300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957F5D-E94D-62C9-C017-6674239F606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5" r="29935"/>
          <a:stretch/>
        </p:blipFill>
        <p:spPr>
          <a:xfrm>
            <a:off x="5117288" y="1965545"/>
            <a:ext cx="2705091" cy="22250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1DE064-02F1-AB39-BD5D-51A4E246977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09" t="18250" r="1772" b="26766"/>
          <a:stretch/>
        </p:blipFill>
        <p:spPr>
          <a:xfrm>
            <a:off x="7114582" y="2391201"/>
            <a:ext cx="707797" cy="137372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A919C9-256F-5311-284E-675160881539}"/>
              </a:ext>
            </a:extLst>
          </p:cNvPr>
          <p:cNvCxnSpPr/>
          <p:nvPr/>
        </p:nvCxnSpPr>
        <p:spPr>
          <a:xfrm>
            <a:off x="4642884" y="1304260"/>
            <a:ext cx="0" cy="32997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029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Word Cloud Analysis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5950" y="1360967"/>
            <a:ext cx="7595625" cy="2931584"/>
          </a:xfrm>
        </p:spPr>
        <p:txBody>
          <a:bodyPr/>
          <a:lstStyle/>
          <a:p>
            <a:pPr marL="323850" indent="-171450" algn="l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 better understand the most common words used in the Arabic text data, we generated a word cloud, a visual representation of text data where the size of each word indicates its frequency or importance within the dataset.</a:t>
            </a:r>
          </a:p>
          <a:p>
            <a:pPr marL="323850" indent="-171450" algn="l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</a:endParaRPr>
          </a:p>
          <a:p>
            <a:pPr marL="323850" indent="-171450" algn="l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</a:endParaRPr>
          </a:p>
          <a:p>
            <a:pPr marL="323850" indent="-171450" algn="l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</a:endParaRPr>
          </a:p>
          <a:p>
            <a:pPr marL="152400" indent="0" algn="l"/>
            <a:endParaRPr lang="en-US" sz="1100" dirty="0">
              <a:latin typeface="IBM Plex Sans" panose="020B050305020300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BEE949-FFED-ECCB-4EA2-A7D869BC27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260" y="2368232"/>
            <a:ext cx="4583430" cy="2342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06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722375" y="305583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Data Preprocessing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B8ED9F-3DA2-BA7E-4D95-984D11B31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5568" y="1318437"/>
            <a:ext cx="7613111" cy="3303182"/>
          </a:xfrm>
        </p:spPr>
        <p:txBody>
          <a:bodyPr/>
          <a:lstStyle/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Drop the null values : 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ensures that the model doesn't process empty inputs.</a:t>
            </a:r>
          </a:p>
          <a:p>
            <a:pPr marL="495300" indent="-342900" algn="l">
              <a:buFont typeface="+mj-lt"/>
              <a:buAutoNum type="arabicPeriod"/>
            </a:pPr>
            <a:endParaRPr lang="en-US" sz="1600" dirty="0">
              <a:latin typeface="IBM Plex Sans" panose="020B0503050203000203" pitchFamily="34" charset="0"/>
            </a:endParaRPr>
          </a:p>
          <a:p>
            <a:pPr marL="4381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Remove duplicate entries : 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can introduce bias and affect the model's generalization capabilities.</a:t>
            </a:r>
          </a:p>
          <a:p>
            <a:pPr marL="495300" indent="-342900" algn="l">
              <a:buFont typeface="+mj-lt"/>
              <a:buAutoNum type="arabicPeriod"/>
            </a:pPr>
            <a:endParaRPr lang="en-US" sz="1600" dirty="0">
              <a:latin typeface="IBM Plex Sans" panose="020B0503050203000203" pitchFamily="34" charset="0"/>
            </a:endParaRP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Remove emojis : 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they are often not handled by typical text processing methods </a:t>
            </a:r>
          </a:p>
          <a:p>
            <a:pPr marL="152400" indent="0">
              <a:lnSpc>
                <a:spcPct val="150000"/>
              </a:lnSpc>
            </a:pPr>
            <a:r>
              <a:rPr lang="ar-SA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جائع جدا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😋😋😋😋😋😋😋😋😋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' after remove emojis '</a:t>
            </a:r>
            <a:r>
              <a:rPr lang="ar-SA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جائع جدا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’</a:t>
            </a:r>
          </a:p>
          <a:p>
            <a:pPr marL="152400" indent="0" algn="l">
              <a:lnSpc>
                <a:spcPct val="150000"/>
              </a:lnSpc>
            </a:pPr>
            <a:endParaRPr lang="en-US" sz="1600" dirty="0"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381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Remove punctuations : 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(e.g., </a:t>
            </a:r>
            <a:r>
              <a:rPr lang="ar-JO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"  مرحبا"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 vs. "</a:t>
            </a:r>
            <a:r>
              <a:rPr lang="ar-JO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  </a:t>
            </a:r>
            <a:r>
              <a:rPr lang="ar-SA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مرحبا!</a:t>
            </a:r>
            <a:r>
              <a:rPr lang="en-US" sz="16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").</a:t>
            </a:r>
            <a:endParaRPr lang="en-US" sz="16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95300" indent="-342900" algn="l">
              <a:lnSpc>
                <a:spcPct val="150000"/>
              </a:lnSpc>
              <a:buFont typeface="+mj-lt"/>
              <a:buAutoNum type="arabicPeriod"/>
            </a:pP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52400" indent="0">
              <a:lnSpc>
                <a:spcPct val="150000"/>
              </a:lnSpc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52400" indent="0" algn="l">
              <a:lnSpc>
                <a:spcPct val="150000"/>
              </a:lnSpc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95300" indent="-342900" algn="l">
              <a:buFont typeface="+mj-lt"/>
              <a:buAutoNum type="arabicPeriod"/>
            </a:pPr>
            <a:endParaRPr lang="en-US" sz="11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371528"/>
      </p:ext>
    </p:extLst>
  </p:cSld>
  <p:clrMapOvr>
    <a:masterClrMapping/>
  </p:clrMapOvr>
</p:sld>
</file>

<file path=ppt/theme/theme1.xml><?xml version="1.0" encoding="utf-8"?>
<a:theme xmlns:a="http://schemas.openxmlformats.org/drawingml/2006/main" name="3D Metrology Software Pitch Deck by Slidesgo">
  <a:themeElements>
    <a:clrScheme name="Simple Light">
      <a:dk1>
        <a:srgbClr val="FFFFFF"/>
      </a:dk1>
      <a:lt1>
        <a:srgbClr val="0D1348"/>
      </a:lt1>
      <a:dk2>
        <a:srgbClr val="131F63"/>
      </a:dk2>
      <a:lt2>
        <a:srgbClr val="76BEF8"/>
      </a:lt2>
      <a:accent1>
        <a:srgbClr val="1155CC"/>
      </a:accent1>
      <a:accent2>
        <a:srgbClr val="D736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1358</Words>
  <Application>Microsoft Office PowerPoint</Application>
  <PresentationFormat>On-screen Show (16:9)</PresentationFormat>
  <Paragraphs>232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Calibri</vt:lpstr>
      <vt:lpstr>Open Sans</vt:lpstr>
      <vt:lpstr>Times New Roman</vt:lpstr>
      <vt:lpstr>Abel</vt:lpstr>
      <vt:lpstr>Arial</vt:lpstr>
      <vt:lpstr>IBM Plex Sans</vt:lpstr>
      <vt:lpstr>Symbol</vt:lpstr>
      <vt:lpstr>Segoe UI Emoji</vt:lpstr>
      <vt:lpstr>Wingdings</vt:lpstr>
      <vt:lpstr>3D Metrology Software Pitch Deck by Slidesgo</vt:lpstr>
      <vt:lpstr>Evolving Arabic Sentiment Analysis  Machine Learning-Driven Methodologies</vt:lpstr>
      <vt:lpstr>Introduction</vt:lpstr>
      <vt:lpstr>Objective</vt:lpstr>
      <vt:lpstr>Related Works</vt:lpstr>
      <vt:lpstr>Our pipeline</vt:lpstr>
      <vt:lpstr>Data acquisition </vt:lpstr>
      <vt:lpstr>Dataset</vt:lpstr>
      <vt:lpstr>Word Cloud Analysis</vt:lpstr>
      <vt:lpstr>Data Preprocessing</vt:lpstr>
      <vt:lpstr>Data Preprocessing</vt:lpstr>
      <vt:lpstr>Feature Extraction</vt:lpstr>
      <vt:lpstr>Models building </vt:lpstr>
      <vt:lpstr>Hyperparameter Tuning</vt:lpstr>
      <vt:lpstr>Performance Metrics</vt:lpstr>
      <vt:lpstr>SMOTE – Handling data imbalance</vt:lpstr>
      <vt:lpstr>Performance Metrics ( after applying SMOTE )</vt:lpstr>
      <vt:lpstr>Performance Metrics ( after applying SMOTE )</vt:lpstr>
      <vt:lpstr>Visualization of Results</vt:lpstr>
      <vt:lpstr>Visualization of Results</vt:lpstr>
      <vt:lpstr>Visualization of Results</vt:lpstr>
      <vt:lpstr>Overall</vt:lpstr>
      <vt:lpstr>Project Strengths</vt:lpstr>
      <vt:lpstr>Limitations</vt:lpstr>
      <vt:lpstr>Future Works</vt:lpstr>
      <vt:lpstr>THANK YOU Any Question?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Empowering The Visually Impaired Through an Object Detection Model</dc:title>
  <dc:creator>User</dc:creator>
  <cp:lastModifiedBy>KHALED SAMER AHMAD ALSHROUF</cp:lastModifiedBy>
  <cp:revision>21</cp:revision>
  <dcterms:modified xsi:type="dcterms:W3CDTF">2024-05-26T13:44:40Z</dcterms:modified>
</cp:coreProperties>
</file>